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3" r:id="rId1"/>
    <p:sldMasterId id="2147483873" r:id="rId2"/>
    <p:sldMasterId id="2147483878" r:id="rId3"/>
  </p:sldMasterIdLst>
  <p:notesMasterIdLst>
    <p:notesMasterId r:id="rId26"/>
  </p:notesMasterIdLst>
  <p:handoutMasterIdLst>
    <p:handoutMasterId r:id="rId27"/>
  </p:handoutMasterIdLst>
  <p:sldIdLst>
    <p:sldId id="277" r:id="rId4"/>
    <p:sldId id="280" r:id="rId5"/>
    <p:sldId id="281" r:id="rId6"/>
    <p:sldId id="282" r:id="rId7"/>
    <p:sldId id="283" r:id="rId8"/>
    <p:sldId id="284" r:id="rId9"/>
    <p:sldId id="285" r:id="rId10"/>
    <p:sldId id="288" r:id="rId11"/>
    <p:sldId id="287" r:id="rId12"/>
    <p:sldId id="289" r:id="rId13"/>
    <p:sldId id="258" r:id="rId14"/>
    <p:sldId id="267" r:id="rId15"/>
    <p:sldId id="261" r:id="rId16"/>
    <p:sldId id="262" r:id="rId17"/>
    <p:sldId id="272" r:id="rId18"/>
    <p:sldId id="274" r:id="rId19"/>
    <p:sldId id="273" r:id="rId20"/>
    <p:sldId id="304" r:id="rId21"/>
    <p:sldId id="299" r:id="rId22"/>
    <p:sldId id="290" r:id="rId23"/>
    <p:sldId id="291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dia Huang" initials="LH" lastIdx="1" clrIdx="0">
    <p:extLst>
      <p:ext uri="{19B8F6BF-5375-455C-9EA6-DF929625EA0E}">
        <p15:presenceInfo xmlns:p15="http://schemas.microsoft.com/office/powerpoint/2012/main" userId="S::lhuang@futurewei.com::e75e5094-024f-4b8f-ad0c-9e1fe5655e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BEBEB"/>
    <a:srgbClr val="FFFFFF"/>
    <a:srgbClr val="84D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 autoAdjust="0"/>
    <p:restoredTop sz="93830" autoAdjust="0"/>
  </p:normalViewPr>
  <p:slideViewPr>
    <p:cSldViewPr snapToGrid="0">
      <p:cViewPr varScale="1">
        <p:scale>
          <a:sx n="154" d="100"/>
          <a:sy n="154" d="100"/>
        </p:scale>
        <p:origin x="2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7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B52E1-D314-4B6E-BA3A-CDBCDD444A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EFB19-F2D4-4D47-A3A0-A0A1F66850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54248-2F7D-47AE-BD85-F8655F69165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9B970-498A-4800-AC7A-57CDD1DED6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8AB7-4EAD-42DC-8A8A-ADC86EA4DA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64390-0070-41F6-B2CE-B5B860EA9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7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520C6-56AC-4B6D-AC74-4BFBEC9D5141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6347-9C5C-4498-B753-1DF27CA4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0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A6347-9C5C-4498-B753-1DF27CA461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674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5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0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3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3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4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07B8-84AD-437B-88E7-3C26A7AF5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886CF-B5AB-48B0-B9E6-0117B8382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86C5-038A-4D44-9842-CD455145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DE26-30D0-884E-8F47-2BEC2144B760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92B8-2FCD-46D5-864D-E6149644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329C-C197-4374-ACD7-8178B95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67BC-A937-4E7E-9F6D-36E2D87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849AE-6B67-4C65-A41F-5C18B7F47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2917-D859-4342-AF6C-9C995AD2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512B4-7E94-984C-AD8C-18BA00BB0AE6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40E5-F325-47BF-8590-5EF9BF10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7F66-45ED-4AA2-956C-6C57947C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119A9-117C-4EBB-9628-02249C300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AF1C0-799F-4256-BC7B-01ECCBDF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0F34-C444-4B53-B6B8-5AE32CB4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B564-DBC7-4F42-A61A-5A5E59CBD9BE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04364-2613-4C8E-B4FD-62CDD51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7150-78A2-49C8-976C-5DF285E9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BLA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0BA7B-B880-415E-9A5F-71B42F082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11C357-8A8C-4D59-9F79-52127D796D19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494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418E-0FDA-4885-AB8A-19A635583F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DB6E2-492B-436F-88FB-271B554F4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B52C1A-0247-4994-8D6A-9720A9B2B2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7ABE81-667F-4B92-B685-B18D90C140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1E30456-AB65-444C-9C0B-F6B67B8CA0C2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23839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>
            <a:extLst>
              <a:ext uri="{FF2B5EF4-FFF2-40B4-BE49-F238E27FC236}">
                <a16:creationId xmlns:a16="http://schemas.microsoft.com/office/drawing/2014/main" id="{96CCBEBB-C7D7-4306-A353-FA6707CAA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98FA6-3C60-4084-9663-FC568E623B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13360B-9612-4FD3-B500-4B8DB99ACA13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56653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3">
            <a:extLst>
              <a:ext uri="{FF2B5EF4-FFF2-40B4-BE49-F238E27FC236}">
                <a16:creationId xmlns:a16="http://schemas.microsoft.com/office/drawing/2014/main" id="{ACC1B500-7FE0-4EF4-9B6B-A6CD3D8A4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76971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5810958" y="263194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4AF9-BAC3-4435-9EBE-B0C9B84EDB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D2B30B1-C366-4E9A-8D55-D26CF3DEA52B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37576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>
            <a:extLst>
              <a:ext uri="{FF2B5EF4-FFF2-40B4-BE49-F238E27FC236}">
                <a16:creationId xmlns:a16="http://schemas.microsoft.com/office/drawing/2014/main" id="{60E69E37-96B1-4E41-AF75-35921026E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747DC0-21C0-4DDF-9019-3BD21FDC7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082D9E-C293-4F46-93EA-3E362F459B81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1457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757A6291-4F8E-49EB-A813-1DE599B70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087764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909753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6008667" y="2381837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F5ECA-6ACC-4ADB-93E9-2CD095E3AF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F5ED4C8-B52B-439F-9561-A5296ABBD05E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487703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9ADE69FA-CEA6-41D6-98A1-DBEA06922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0" name="L 形 7">
            <a:extLst>
              <a:ext uri="{FF2B5EF4-FFF2-40B4-BE49-F238E27FC236}">
                <a16:creationId xmlns:a16="http://schemas.microsoft.com/office/drawing/2014/main" id="{FDAEED12-1287-4EA3-8CAA-1E0DD872515C}"/>
              </a:ext>
            </a:extLst>
          </p:cNvPr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69094-64E7-4898-9C74-8E39D33F5D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08A7EEC-4F7A-4C60-8B07-DD3955117880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88553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FD8E7476-2E49-46F1-9033-CA73A478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1726993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34466-EA65-4AEC-9B69-ACF50DA854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F8CD66-4D0A-4109-BDCF-BA00FF3F6892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5173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1C7F-C0CE-44D1-A09E-926D8FE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1F92-99A4-47FE-BD3A-0DCAFF6E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06BF-D7B3-4281-9B86-8147A17E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7FC7-2023-3E4D-97CE-C555D5CBD656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9699-E0C3-428F-8E39-53D3A2E9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5776-6FBF-4EA2-A84F-A63B112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9A13DD-D239-3D46-B26E-AFD69DC584B8}"/>
              </a:ext>
            </a:extLst>
          </p:cNvPr>
          <p:cNvSpPr/>
          <p:nvPr/>
        </p:nvSpPr>
        <p:spPr>
          <a:xfrm>
            <a:off x="637675" y="6360697"/>
            <a:ext cx="10395284" cy="388427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FF0000">
                  <a:lumMod val="0"/>
                  <a:lumOff val="10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Chogori</a:t>
            </a:r>
            <a:r>
              <a:rPr lang="en-US" b="1" dirty="0"/>
              <a:t> Distributed Transactional Platform</a:t>
            </a:r>
            <a:r>
              <a:rPr lang="en-US" dirty="0"/>
              <a:t>, SIGMOD 2020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646A35-88F1-4A40-BA48-BB1DC37F4B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02070"/>
            <a:ext cx="1576471" cy="3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30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763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2056" y="-8837"/>
            <a:ext cx="12192000" cy="6858000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735486" y="6292174"/>
            <a:ext cx="4329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6" name="Google Shape;56;p10"/>
          <p:cNvSpPr txBox="1"/>
          <p:nvPr/>
        </p:nvSpPr>
        <p:spPr>
          <a:xfrm>
            <a:off x="611843" y="1332617"/>
            <a:ext cx="10997061" cy="463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</a:pPr>
            <a:br>
              <a:rPr lang="en-US" sz="1867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</a:b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729539" y="514557"/>
            <a:ext cx="10736445" cy="60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736620" y="1525770"/>
            <a:ext cx="10729365" cy="427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609585" marR="0" lvl="0" indent="-304792" algn="l" rtl="0">
              <a:lnSpc>
                <a:spcPct val="85714"/>
              </a:lnSpc>
              <a:spcBef>
                <a:spcPts val="1333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894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894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8945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461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07B8-84AD-437B-88E7-3C26A7AF5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886CF-B5AB-48B0-B9E6-0117B8382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86C5-038A-4D44-9842-CD455145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92B8-2FCD-46D5-864D-E6149644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329C-C197-4374-ACD7-8178B95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01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1C7F-C0CE-44D1-A09E-926D8FE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1F92-99A4-47FE-BD3A-0DCAFF6E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06BF-D7B3-4281-9B86-8147A17E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9699-E0C3-428F-8E39-53D3A2E9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5776-6FBF-4EA2-A84F-A63B112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4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1B0A-02DC-4490-A208-F9CAE4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F252-ECB0-440B-8A16-941782240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99C53-9BC9-4243-9DB2-8BC02C82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3995-606E-4BB6-A9A4-748D440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D9D4-6A78-4118-A258-F82647F5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90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387A-2CB4-494F-9907-360CF3E0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1443-D7C0-4C08-B62C-C748E48B5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A4ACC-6E04-41EE-A5A8-50FB84C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EB17-26E7-44B5-BBBC-17DEE339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2A0FA-BD0C-4530-9943-A7DE4EE9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B9C44-86D6-4F43-9A8A-7CE267F6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1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2C6-B833-47B2-A21E-A6CAFAD8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9313C-7D01-4863-80B6-E3742AF0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A9CDB-6072-4BEE-9955-BF79FD4F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F8CA5-11CA-4C1B-860C-4EF6D86AD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6A43D-2846-41B4-B243-C00B952A9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DB32B-D368-4AB7-85E6-724B0DAC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D8B56-9EF3-461A-AB66-F0BE7BF7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F3A56-474B-4C6D-AFA2-EAD824E6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2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8B59-F7E3-4706-8F77-E5174D7B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53585-8B04-48D7-9E31-62B38256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729B7-D44D-4045-8E27-06345EED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5691-45E0-482F-9295-E6B9647A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00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32342-B39E-453B-8A01-25ED1F8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2FB47-346A-4CD5-90B8-C496A6A44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72F4B-E0F8-4BC7-A3D3-B2B8F599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78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4DE0-3917-457B-936A-E148E8E7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4BEA-BE07-44A4-803F-7FFA1E7F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FA9-6088-45D6-97D5-53B2DA83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10435-FA59-4F9F-A245-DB503A42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89F2E-9493-4D38-9058-B70462E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7797F-547F-4E38-BE3C-2F032E65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1B0A-02DC-4490-A208-F9CAE4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F252-ECB0-440B-8A16-941782240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99C53-9BC9-4243-9DB2-8BC02C82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2CDB-4E37-3F42-8354-9B71CD261CF2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3995-606E-4BB6-A9A4-748D440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D9D4-6A78-4118-A258-F82647F5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9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9804-2C78-4AFE-BF4B-EE84DC39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17B07-287A-4EF4-8710-97C777A6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9C63F-FD5D-4766-9B20-FCAE93EB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593AB-9436-4E81-8DE8-5D7C62FE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3D79A-DF88-4588-A62C-6F0EC4EA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50C0-A7D1-4F3A-8858-C12EDF34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1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67BC-A937-4E7E-9F6D-36E2D87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849AE-6B67-4C65-A41F-5C18B7F47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2917-D859-4342-AF6C-9C995AD2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40E5-F325-47BF-8590-5EF9BF10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7F66-45ED-4AA2-956C-6C57947C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4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119A9-117C-4EBB-9628-02249C300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AF1C0-799F-4256-BC7B-01ECCBDF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0F34-C444-4B53-B6B8-5AE32CB4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04364-2613-4C8E-B4FD-62CDD51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7150-78A2-49C8-976C-5DF285E9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91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Futurewei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D9DDC7-2BB8-4443-A3BF-5B037CF51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714597"/>
            <a:ext cx="3172967" cy="1180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27209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3085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751EBC-9F1A-4941-8D99-745472C1E894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688149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BLA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0BA7B-B880-415E-9A5F-71B42F082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11C357-8A8C-4D59-9F79-52127D796D19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134659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418E-0FDA-4885-AB8A-19A635583F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DB6E2-492B-436F-88FB-271B554F4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B52C1A-0247-4994-8D6A-9720A9B2B2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7ABE81-667F-4B92-B685-B18D90C140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1E30456-AB65-444C-9C0B-F6B67B8CA0C2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142268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>
            <a:extLst>
              <a:ext uri="{FF2B5EF4-FFF2-40B4-BE49-F238E27FC236}">
                <a16:creationId xmlns:a16="http://schemas.microsoft.com/office/drawing/2014/main" id="{96CCBEBB-C7D7-4306-A353-FA6707CAA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98FA6-3C60-4084-9663-FC568E623B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13360B-9612-4FD3-B500-4B8DB99ACA13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33012334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3">
            <a:extLst>
              <a:ext uri="{FF2B5EF4-FFF2-40B4-BE49-F238E27FC236}">
                <a16:creationId xmlns:a16="http://schemas.microsoft.com/office/drawing/2014/main" id="{ACC1B500-7FE0-4EF4-9B6B-A6CD3D8A4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76971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5810958" y="263194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4AF9-BAC3-4435-9EBE-B0C9B84EDB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D2B30B1-C366-4E9A-8D55-D26CF3DEA52B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083766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>
            <a:extLst>
              <a:ext uri="{FF2B5EF4-FFF2-40B4-BE49-F238E27FC236}">
                <a16:creationId xmlns:a16="http://schemas.microsoft.com/office/drawing/2014/main" id="{60E69E37-96B1-4E41-AF75-35921026E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747DC0-21C0-4DDF-9019-3BD21FDC7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082D9E-C293-4F46-93EA-3E362F459B81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33297021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757A6291-4F8E-49EB-A813-1DE599B70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087764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909753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6008667" y="2381837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F5ECA-6ACC-4ADB-93E9-2CD095E3AF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F5ED4C8-B52B-439F-9561-A5296ABBD05E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393838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387A-2CB4-494F-9907-360CF3E0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1443-D7C0-4C08-B62C-C748E48B5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A4ACC-6E04-41EE-A5A8-50FB84C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EB17-26E7-44B5-BBBC-17DEE339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82D7-799E-F14D-8023-9E41C9F3F519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2A0FA-BD0C-4530-9943-A7DE4EE9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B9C44-86D6-4F43-9A8A-7CE267F6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9ADE69FA-CEA6-41D6-98A1-DBEA06922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0" name="L 形 7">
            <a:extLst>
              <a:ext uri="{FF2B5EF4-FFF2-40B4-BE49-F238E27FC236}">
                <a16:creationId xmlns:a16="http://schemas.microsoft.com/office/drawing/2014/main" id="{FDAEED12-1287-4EA3-8CAA-1E0DD872515C}"/>
              </a:ext>
            </a:extLst>
          </p:cNvPr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69094-64E7-4898-9C74-8E39D33F5D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08A7EEC-4F7A-4C60-8B07-DD3955117880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0233961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FD8E7476-2E49-46F1-9033-CA73A478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1726993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34466-EA65-4AEC-9B69-ACF50DA854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F8CD66-4D0A-4109-BDCF-BA00FF3F6892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688638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- Futurewei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D9DDC7-2BB8-4443-A3BF-5B037CF51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714597"/>
            <a:ext cx="3172967" cy="1180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27209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3085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751EBC-9F1A-4941-8D99-745472C1E894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32909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2773" y="1154489"/>
            <a:ext cx="9990714" cy="77887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28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197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zh-CN" altLang="en-US"/>
              <a:t>幻灯片标题</a:t>
            </a:r>
            <a:endParaRPr lang="en-US" altLang="zh-CN"/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2773" y="2133157"/>
            <a:ext cx="9990714" cy="40966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28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132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54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2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65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0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48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90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31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本区域常规黑体</a:t>
            </a:r>
            <a:r>
              <a:rPr lang="en-US" altLang="zh-CN"/>
              <a:t>24-32</a:t>
            </a:r>
          </a:p>
        </p:txBody>
      </p:sp>
    </p:spTree>
    <p:extLst>
      <p:ext uri="{BB962C8B-B14F-4D97-AF65-F5344CB8AC3E}">
        <p14:creationId xmlns:p14="http://schemas.microsoft.com/office/powerpoint/2010/main" val="334879667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2C6-B833-47B2-A21E-A6CAFAD8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9313C-7D01-4863-80B6-E3742AF0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A9CDB-6072-4BEE-9955-BF79FD4F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F8CA5-11CA-4C1B-860C-4EF6D86AD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6A43D-2846-41B4-B243-C00B952A9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DB32B-D368-4AB7-85E6-724B0DAC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A1AF-7A7F-2B40-BE47-E9A4505CEC07}" type="datetime1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D8B56-9EF3-461A-AB66-F0BE7BF7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F3A56-474B-4C6D-AFA2-EAD824E6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6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8B59-F7E3-4706-8F77-E5174D7B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53585-8B04-48D7-9E31-62B38256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E082-87E6-D348-B9D9-E7CFC05ECD5E}" type="datetime1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729B7-D44D-4045-8E27-06345EED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5691-45E0-482F-9295-E6B9647A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8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32342-B39E-453B-8A01-25ED1F8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30DD-C46F-4943-9250-4B8CE1A35087}" type="datetime1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2FB47-346A-4CD5-90B8-C496A6A44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72F4B-E0F8-4BC7-A3D3-B2B8F599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4DE0-3917-457B-936A-E148E8E7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4BEA-BE07-44A4-803F-7FFA1E7F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FA9-6088-45D6-97D5-53B2DA83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10435-FA59-4F9F-A245-DB503A42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8C63-81BF-5446-8556-2462B78CC5E9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89F2E-9493-4D38-9058-B70462E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7797F-547F-4E38-BE3C-2F032E65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9804-2C78-4AFE-BF4B-EE84DC39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17B07-287A-4EF4-8710-97C777A6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9C63F-FD5D-4766-9B20-FCAE93EB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593AB-9436-4E81-8DE8-5D7C62FE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C088B-3DDF-5544-92BF-D6BC3CE0EFBC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3D79A-DF88-4588-A62C-6F0EC4EA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50C0-A7D1-4F3A-8858-C12EDF34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5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6853E-9D6E-4773-A9FF-113DFBF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53C4-2004-48E1-AEBE-803B3375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9E62-7CFC-4B1C-842A-BF4D5498E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EF9ED-F8FC-1D4E-8BE7-72C6B637A54E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AE02-A8FC-492A-A77B-87453875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527C-9CF1-45AC-A76B-0587EEF59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718" r:id="rId12"/>
    <p:sldLayoutId id="2147483719" r:id="rId13"/>
    <p:sldLayoutId id="2147483649" r:id="rId14"/>
    <p:sldLayoutId id="2147483703" r:id="rId15"/>
    <p:sldLayoutId id="2147483709" r:id="rId16"/>
    <p:sldLayoutId id="2147483705" r:id="rId17"/>
    <p:sldLayoutId id="2147483706" r:id="rId18"/>
    <p:sldLayoutId id="214748370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6853E-9D6E-4773-A9FF-113DFBF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53C4-2004-48E1-AEBE-803B3375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9E62-7CFC-4B1C-842A-BF4D5498E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FC60D-A9CB-4431-8045-3AF4D31DC1DF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AE02-A8FC-492A-A77B-87453875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527C-9CF1-45AC-A76B-0587EEF59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_zYYF3-iS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epsen.io/consisten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ustin.Funston@futurwei.com" TargetMode="External"/><Relationship Id="rId2" Type="http://schemas.openxmlformats.org/officeDocument/2006/relationships/hyperlink" Target="mailto:jfeng@Futurewei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van.Avramov@Futurewei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turewei-cloud/chogori-platform" TargetMode="External"/><Relationship Id="rId2" Type="http://schemas.openxmlformats.org/officeDocument/2006/relationships/hyperlink" Target="https://groups.google.com/forum/#!forum/chogori-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van.avramov@futurewei.com" TargetMode="External"/><Relationship Id="rId5" Type="http://schemas.openxmlformats.org/officeDocument/2006/relationships/hyperlink" Target="mailto:justin.funston@futurewei.com" TargetMode="External"/><Relationship Id="rId4" Type="http://schemas.openxmlformats.org/officeDocument/2006/relationships/hyperlink" Target="mailto:jerry.feng@futurewei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EF57A8AC-C60B-47CB-B73C-4AEBA71EA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" t="9091" r="30221"/>
          <a:stretch/>
        </p:blipFill>
        <p:spPr>
          <a:xfrm>
            <a:off x="3597498" y="-5833"/>
            <a:ext cx="8594501" cy="68638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9E1816E-136A-4703-A52E-02E9968C5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DFV-Chogori Project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 memory centric distributed transactional platform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30E1D90-A70F-4287-9EE1-0BACFB566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>
                <a:solidFill>
                  <a:schemeClr val="tx1"/>
                </a:solidFill>
              </a:rPr>
              <a:t>Seattle Cloud Lab/Cloud Storage Team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>
                <a:solidFill>
                  <a:schemeClr val="tx1"/>
                </a:solidFill>
              </a:rPr>
              <a:t>06/18/2020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C274C-F0BC-4DC6-B37F-8F7EFB5F9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9" y="461935"/>
            <a:ext cx="3586133" cy="140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36709-488B-44DF-A2EF-D53943152405}"/>
              </a:ext>
            </a:extLst>
          </p:cNvPr>
          <p:cNvSpPr txBox="1"/>
          <p:nvPr/>
        </p:nvSpPr>
        <p:spPr>
          <a:xfrm>
            <a:off x="1988927" y="1783260"/>
            <a:ext cx="217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SIGMOD 2020 Talk</a:t>
            </a:r>
          </a:p>
        </p:txBody>
      </p:sp>
    </p:spTree>
    <p:extLst>
      <p:ext uri="{BB962C8B-B14F-4D97-AF65-F5344CB8AC3E}">
        <p14:creationId xmlns:p14="http://schemas.microsoft.com/office/powerpoint/2010/main" val="408475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100A6-3CA1-4BF8-8F56-C05DF42C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61A871E-DEFA-4840-918D-850B1927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 err="1"/>
              <a:t>Chogori</a:t>
            </a:r>
            <a:r>
              <a:rPr lang="en-US" sz="3600" dirty="0"/>
              <a:t> RPC – “Payload”</a:t>
            </a:r>
            <a:endParaRPr lang="en-US" sz="20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B333116-1CE6-426A-888C-EB55CE30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18392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Segmented smart buffers for network transport</a:t>
            </a:r>
          </a:p>
          <a:p>
            <a:r>
              <a:rPr lang="en-US" dirty="0"/>
              <a:t>Minimizes copies</a:t>
            </a:r>
          </a:p>
          <a:p>
            <a:r>
              <a:rPr lang="en-US" dirty="0"/>
              <a:t>0-copy send and receive if payload native</a:t>
            </a:r>
          </a:p>
          <a:p>
            <a:r>
              <a:rPr lang="en-US" dirty="0"/>
              <a:t>1 copy (serialization/deserialization) otherwise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BE732-7482-433C-B8C3-A28C87EC22D8}"/>
              </a:ext>
            </a:extLst>
          </p:cNvPr>
          <p:cNvSpPr/>
          <p:nvPr/>
        </p:nvSpPr>
        <p:spPr>
          <a:xfrm>
            <a:off x="1803971" y="3724383"/>
            <a:ext cx="2069387" cy="59590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DF8175-740D-4CE6-883A-00B86EC5F5D8}"/>
              </a:ext>
            </a:extLst>
          </p:cNvPr>
          <p:cNvSpPr/>
          <p:nvPr/>
        </p:nvSpPr>
        <p:spPr>
          <a:xfrm>
            <a:off x="4786901" y="3724382"/>
            <a:ext cx="2069387" cy="59590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2C710-1D53-46E9-8F2A-86E4E7461BB8}"/>
              </a:ext>
            </a:extLst>
          </p:cNvPr>
          <p:cNvSpPr/>
          <p:nvPr/>
        </p:nvSpPr>
        <p:spPr>
          <a:xfrm>
            <a:off x="7769831" y="3724382"/>
            <a:ext cx="2069387" cy="59590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35948-02DE-48D7-A092-17570E0EE981}"/>
              </a:ext>
            </a:extLst>
          </p:cNvPr>
          <p:cNvCxnSpPr/>
          <p:nvPr/>
        </p:nvCxnSpPr>
        <p:spPr>
          <a:xfrm>
            <a:off x="2558265" y="3724382"/>
            <a:ext cx="0" cy="59590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C4E0F0C-18AB-49F0-8764-23B2EB2D685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873358" y="4022333"/>
            <a:ext cx="913543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939D48A-A8DE-419C-8F01-68B667D7D94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856288" y="4022331"/>
            <a:ext cx="91354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56AB55F7-17DA-4EE6-A020-F5BC38AEC1B2}"/>
              </a:ext>
            </a:extLst>
          </p:cNvPr>
          <p:cNvSpPr/>
          <p:nvPr/>
        </p:nvSpPr>
        <p:spPr>
          <a:xfrm>
            <a:off x="1608762" y="4726108"/>
            <a:ext cx="390418" cy="708917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783C2CF-2A33-4EFA-B472-8E83A18B96A1}"/>
              </a:ext>
            </a:extLst>
          </p:cNvPr>
          <p:cNvSpPr/>
          <p:nvPr/>
        </p:nvSpPr>
        <p:spPr>
          <a:xfrm>
            <a:off x="3678149" y="4710697"/>
            <a:ext cx="390418" cy="739737"/>
          </a:xfrm>
          <a:prstGeom prst="righ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59621-B6AD-4E77-B432-907B1848A9B7}"/>
              </a:ext>
            </a:extLst>
          </p:cNvPr>
          <p:cNvSpPr txBox="1"/>
          <p:nvPr/>
        </p:nvSpPr>
        <p:spPr>
          <a:xfrm>
            <a:off x="2363056" y="4911048"/>
            <a:ext cx="965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MTU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C79CDD4-7AEA-4FB0-9BEC-B356DB7E5BA5}"/>
              </a:ext>
            </a:extLst>
          </p:cNvPr>
          <p:cNvSpPr/>
          <p:nvPr/>
        </p:nvSpPr>
        <p:spPr>
          <a:xfrm>
            <a:off x="2363056" y="5563673"/>
            <a:ext cx="390418" cy="708917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57C7D42-A6F1-4136-B56F-8FE89A229EF6}"/>
              </a:ext>
            </a:extLst>
          </p:cNvPr>
          <p:cNvSpPr/>
          <p:nvPr/>
        </p:nvSpPr>
        <p:spPr>
          <a:xfrm>
            <a:off x="9644009" y="5403730"/>
            <a:ext cx="390418" cy="739737"/>
          </a:xfrm>
          <a:prstGeom prst="righ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A861E-04C0-414C-9D1C-02E0BE927649}"/>
              </a:ext>
            </a:extLst>
          </p:cNvPr>
          <p:cNvSpPr txBox="1"/>
          <p:nvPr/>
        </p:nvSpPr>
        <p:spPr>
          <a:xfrm>
            <a:off x="5299752" y="5671049"/>
            <a:ext cx="17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F23A59-919F-41AB-A937-BE3AEFE9F272}"/>
              </a:ext>
            </a:extLst>
          </p:cNvPr>
          <p:cNvSpPr txBox="1"/>
          <p:nvPr/>
        </p:nvSpPr>
        <p:spPr>
          <a:xfrm>
            <a:off x="2986784" y="3837665"/>
            <a:ext cx="325776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A5FA-123B-41E6-B9F1-172BF879DE32}"/>
              </a:ext>
            </a:extLst>
          </p:cNvPr>
          <p:cNvSpPr txBox="1"/>
          <p:nvPr/>
        </p:nvSpPr>
        <p:spPr>
          <a:xfrm>
            <a:off x="5658706" y="3837665"/>
            <a:ext cx="325776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357045-8334-4FAD-980D-0D02B9F2994B}"/>
              </a:ext>
            </a:extLst>
          </p:cNvPr>
          <p:cNvSpPr txBox="1"/>
          <p:nvPr/>
        </p:nvSpPr>
        <p:spPr>
          <a:xfrm>
            <a:off x="8641636" y="3837665"/>
            <a:ext cx="325776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6E587-08AB-4F4D-8D61-6B863E24AAA4}"/>
              </a:ext>
            </a:extLst>
          </p:cNvPr>
          <p:cNvSpPr txBox="1"/>
          <p:nvPr/>
        </p:nvSpPr>
        <p:spPr>
          <a:xfrm>
            <a:off x="2017801" y="3837665"/>
            <a:ext cx="325776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FBB69-C6FB-429B-AC2E-E87E9A7215AE}"/>
              </a:ext>
            </a:extLst>
          </p:cNvPr>
          <p:cNvSpPr txBox="1"/>
          <p:nvPr/>
        </p:nvSpPr>
        <p:spPr>
          <a:xfrm>
            <a:off x="9644009" y="1688315"/>
            <a:ext cx="2352782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User data serialized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block user data serialized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block user data serialized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RPC header written</a:t>
            </a:r>
          </a:p>
        </p:txBody>
      </p:sp>
    </p:spTree>
    <p:extLst>
      <p:ext uri="{BB962C8B-B14F-4D97-AF65-F5344CB8AC3E}">
        <p14:creationId xmlns:p14="http://schemas.microsoft.com/office/powerpoint/2010/main" val="38881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Transaction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5E5D-6D70-45A4-8D62-3C3A2464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Consistency</a:t>
            </a:r>
          </a:p>
          <a:p>
            <a:pPr lvl="1"/>
            <a:r>
              <a:rPr lang="en-US" sz="1600" dirty="0"/>
              <a:t>PRAM </a:t>
            </a:r>
            <a:r>
              <a:rPr lang="en-US" sz="1600" dirty="0">
                <a:sym typeface="Wingdings" pitchFamily="2" charset="2"/>
              </a:rPr>
              <a:t> Causal  Sequential  Linearizable</a:t>
            </a:r>
            <a:endParaRPr lang="en-US" sz="1600" dirty="0"/>
          </a:p>
          <a:p>
            <a:r>
              <a:rPr lang="en-US" sz="2000" dirty="0"/>
              <a:t>Isolation</a:t>
            </a:r>
          </a:p>
          <a:p>
            <a:pPr lvl="1"/>
            <a:r>
              <a:rPr lang="en-US" sz="1600" dirty="0"/>
              <a:t>Read Committed </a:t>
            </a:r>
            <a:r>
              <a:rPr lang="en-US" sz="1600" dirty="0">
                <a:sym typeface="Wingdings" pitchFamily="2" charset="2"/>
              </a:rPr>
              <a:t> Snapshot Isolation  Serializable</a:t>
            </a:r>
            <a:endParaRPr lang="en-US" sz="1600" dirty="0"/>
          </a:p>
          <a:p>
            <a:r>
              <a:rPr lang="en-US" sz="2000" dirty="0"/>
              <a:t>Performance</a:t>
            </a:r>
          </a:p>
          <a:p>
            <a:pPr lvl="1"/>
            <a:r>
              <a:rPr lang="en-US" sz="1600" dirty="0"/>
              <a:t>Consequence of providing specific levels of consistency and isolation.</a:t>
            </a:r>
          </a:p>
          <a:p>
            <a:pPr lvl="1"/>
            <a:r>
              <a:rPr lang="en-US" sz="1600" dirty="0"/>
              <a:t>Typically dominated by the need for round-trip network communication, especially if it is a remote DC call.</a:t>
            </a:r>
          </a:p>
          <a:p>
            <a:pPr lvl="1"/>
            <a:r>
              <a:rPr lang="en-US" sz="1600" dirty="0"/>
              <a:t>Some require additional artificial wait (x…xxx </a:t>
            </a:r>
            <a:r>
              <a:rPr lang="en-US" sz="1600" dirty="0" err="1"/>
              <a:t>ms</a:t>
            </a:r>
            <a:r>
              <a:rPr lang="en-US" sz="1600" dirty="0"/>
              <a:t>) to achieve correctness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132471-E847-A341-80AA-037DF33194F0}"/>
              </a:ext>
            </a:extLst>
          </p:cNvPr>
          <p:cNvGraphicFramePr>
            <a:graphicFrameLocks noGrp="1"/>
          </p:cNvGraphicFramePr>
          <p:nvPr/>
        </p:nvGraphicFramePr>
        <p:xfrm>
          <a:off x="1569720" y="4208383"/>
          <a:ext cx="812799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312007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1833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04700312"/>
                    </a:ext>
                  </a:extLst>
                </a:gridCol>
              </a:tblGrid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Local DC roundtrip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Remote DC roundtrip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36408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Percolator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~0-10?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8-14?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6988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61083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Spanner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4117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YugabyteDB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8813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CockroachDB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661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575DD9-FCA8-044D-8E9F-2A8C3A725BF1}"/>
              </a:ext>
            </a:extLst>
          </p:cNvPr>
          <p:cNvSpPr txBox="1"/>
          <p:nvPr/>
        </p:nvSpPr>
        <p:spPr>
          <a:xfrm>
            <a:off x="9982200" y="4883447"/>
            <a:ext cx="180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Webinar: Comparing Distributed Transaction Architectures for the Cloud Era</a:t>
            </a:r>
          </a:p>
          <a:p>
            <a:r>
              <a:rPr lang="en-US" sz="1200" dirty="0">
                <a:hlinkClick r:id="rId3"/>
              </a:rPr>
              <a:t>https://www.youtube.com/watch?v=w_zYYF3-iSo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92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5E5D-6D70-45A4-8D62-3C3A24648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Support for global transactions over datasets spanning availability zones</a:t>
            </a:r>
          </a:p>
          <a:p>
            <a:r>
              <a:rPr lang="en-US" sz="2000" dirty="0"/>
              <a:t>Scalable, multi-reader, multi-writer architecture</a:t>
            </a:r>
          </a:p>
          <a:p>
            <a:r>
              <a:rPr lang="en-US" sz="2000" dirty="0"/>
              <a:t>In-memory oriented data storage</a:t>
            </a:r>
          </a:p>
          <a:p>
            <a:r>
              <a:rPr lang="en-US" sz="2000" dirty="0"/>
              <a:t>Take advantage of low-latency network</a:t>
            </a:r>
          </a:p>
          <a:p>
            <a:r>
              <a:rPr lang="en-US" sz="2000" dirty="0"/>
              <a:t>Isolation: </a:t>
            </a:r>
            <a:r>
              <a:rPr lang="en-US" sz="2000" b="1" dirty="0"/>
              <a:t>Serializability</a:t>
            </a:r>
            <a:r>
              <a:rPr lang="en-US" sz="2000" dirty="0"/>
              <a:t> via </a:t>
            </a:r>
            <a:r>
              <a:rPr lang="en-US" sz="2000" b="1" dirty="0"/>
              <a:t>Snapshot Isolation</a:t>
            </a:r>
          </a:p>
          <a:p>
            <a:r>
              <a:rPr lang="en-US" sz="2000" dirty="0"/>
              <a:t>Consistency: </a:t>
            </a:r>
            <a:r>
              <a:rPr lang="en-US" sz="2000" b="1" dirty="0"/>
              <a:t>Sequential and External Causal Consistency</a:t>
            </a:r>
          </a:p>
          <a:p>
            <a:pPr lvl="1"/>
            <a:r>
              <a:rPr lang="en-US" sz="1600" dirty="0"/>
              <a:t> if two transactions have causal relationship even outside of our system, we guarantee that the causal relationship will be observed by all users of the system.</a:t>
            </a:r>
          </a:p>
          <a:p>
            <a:r>
              <a:rPr lang="en-US" sz="2000" dirty="0"/>
              <a:t>Our selected combination of isolation and consistency level, provides guarantee that applications will not observe any practical anomalies</a:t>
            </a:r>
          </a:p>
          <a:p>
            <a:r>
              <a:rPr lang="en-US" sz="2000" dirty="0"/>
              <a:t>K2-3SI: K2 </a:t>
            </a:r>
            <a:r>
              <a:rPr lang="en-US" sz="2000" b="1" dirty="0"/>
              <a:t>S</a:t>
            </a:r>
            <a:r>
              <a:rPr lang="en-US" sz="2000" dirty="0"/>
              <a:t>equential consistency with </a:t>
            </a:r>
            <a:r>
              <a:rPr lang="en-US" sz="2000" b="1" dirty="0"/>
              <a:t>S</a:t>
            </a:r>
            <a:r>
              <a:rPr lang="en-US" sz="2000" dirty="0"/>
              <a:t>erializable </a:t>
            </a:r>
            <a:r>
              <a:rPr lang="en-US" sz="2000" b="1" dirty="0"/>
              <a:t>S</a:t>
            </a:r>
            <a:r>
              <a:rPr lang="en-US" sz="2000" dirty="0"/>
              <a:t>napshot </a:t>
            </a:r>
            <a:r>
              <a:rPr lang="en-US" sz="2000" b="1" dirty="0"/>
              <a:t>I</a:t>
            </a:r>
            <a:r>
              <a:rPr lang="en-US" sz="2000" dirty="0"/>
              <a:t>solation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4B966-D9D1-D142-A0FA-160F23C75776}"/>
              </a:ext>
            </a:extLst>
          </p:cNvPr>
          <p:cNvSpPr txBox="1"/>
          <p:nvPr/>
        </p:nvSpPr>
        <p:spPr>
          <a:xfrm>
            <a:off x="9575800" y="5715298"/>
            <a:ext cx="26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overview can be found here </a:t>
            </a:r>
            <a:r>
              <a:rPr lang="en-US" sz="1200" dirty="0">
                <a:hlinkClick r:id="rId3"/>
              </a:rPr>
              <a:t>https://jepsen.io/consistency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185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5E5D-6D70-45A4-8D62-3C3A2464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4378643"/>
          </a:xfrm>
        </p:spPr>
        <p:txBody>
          <a:bodyPr>
            <a:normAutofit/>
          </a:bodyPr>
          <a:lstStyle/>
          <a:p>
            <a:r>
              <a:rPr lang="en-US" sz="2000" dirty="0" err="1"/>
              <a:t>UniversalTime</a:t>
            </a:r>
            <a:r>
              <a:rPr lang="en-US" sz="2000" dirty="0"/>
              <a:t> – a globally agreed-upon time-now</a:t>
            </a:r>
          </a:p>
          <a:p>
            <a:pPr lvl="1"/>
            <a:r>
              <a:rPr lang="en-US" sz="2000" dirty="0"/>
              <a:t>Not really possible in a distributed system – instead use </a:t>
            </a:r>
            <a:r>
              <a:rPr lang="en-US" sz="2000" dirty="0" err="1"/>
              <a:t>TrueTime</a:t>
            </a:r>
            <a:r>
              <a:rPr lang="en-US" sz="2000" dirty="0"/>
              <a:t>(start, end)</a:t>
            </a:r>
          </a:p>
          <a:p>
            <a:r>
              <a:rPr lang="en-US" sz="2000" dirty="0"/>
              <a:t>K2Timestamp</a:t>
            </a:r>
          </a:p>
          <a:p>
            <a:pPr lvl="1"/>
            <a:r>
              <a:rPr lang="en-US" sz="2000" dirty="0" err="1"/>
              <a:t>TrueTime</a:t>
            </a:r>
            <a:r>
              <a:rPr lang="en-US" sz="2000" dirty="0"/>
              <a:t> + issuer id (TSO id)</a:t>
            </a:r>
          </a:p>
          <a:p>
            <a:pPr lvl="1"/>
            <a:r>
              <a:rPr lang="en-US" sz="2000" dirty="0"/>
              <a:t>The end value is guaranteed to be strictly increasing, providing strict sequence for timestamps from the same issuer</a:t>
            </a:r>
          </a:p>
          <a:p>
            <a:r>
              <a:rPr lang="en-US" sz="2000" dirty="0"/>
              <a:t>Timestamp Oracle (TSO)</a:t>
            </a:r>
          </a:p>
          <a:p>
            <a:pPr lvl="1"/>
            <a:r>
              <a:rPr lang="en-US" sz="2000" dirty="0"/>
              <a:t>To achieve optimal results, the clock error bound should be on the order of 1 network roundtrip (~10µs)</a:t>
            </a:r>
          </a:p>
          <a:p>
            <a:pPr lvl="1"/>
            <a:r>
              <a:rPr lang="en-US" sz="2000" dirty="0"/>
              <a:t>We support multiple TSOs but we do not require that they perform any consensus. Their clocks must be within known, bound error from UT.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7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loud 76">
            <a:extLst>
              <a:ext uri="{FF2B5EF4-FFF2-40B4-BE49-F238E27FC236}">
                <a16:creationId xmlns:a16="http://schemas.microsoft.com/office/drawing/2014/main" id="{68E37B02-493B-5D46-A5C8-50E247B1B1A5}"/>
              </a:ext>
            </a:extLst>
          </p:cNvPr>
          <p:cNvSpPr/>
          <p:nvPr/>
        </p:nvSpPr>
        <p:spPr>
          <a:xfrm>
            <a:off x="0" y="1191127"/>
            <a:ext cx="5594683" cy="5041232"/>
          </a:xfrm>
          <a:prstGeom prst="cloud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69" y="-130091"/>
            <a:ext cx="10515601" cy="1444868"/>
          </a:xfrm>
        </p:spPr>
        <p:txBody>
          <a:bodyPr/>
          <a:lstStyle/>
          <a:p>
            <a:r>
              <a:rPr lang="en-US" dirty="0"/>
              <a:t>Global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CCA850-35EF-3E47-8EB7-53B18C0AA70E}"/>
              </a:ext>
            </a:extLst>
          </p:cNvPr>
          <p:cNvSpPr txBox="1"/>
          <p:nvPr/>
        </p:nvSpPr>
        <p:spPr>
          <a:xfrm>
            <a:off x="2225842" y="1690688"/>
            <a:ext cx="22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 Region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CBB92F1-3BCF-9F4D-8150-1AD0A8F12AC6}"/>
              </a:ext>
            </a:extLst>
          </p:cNvPr>
          <p:cNvSpPr/>
          <p:nvPr/>
        </p:nvSpPr>
        <p:spPr>
          <a:xfrm>
            <a:off x="315832" y="4167948"/>
            <a:ext cx="1846843" cy="103683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 Plane Oracle</a:t>
            </a:r>
          </a:p>
          <a:p>
            <a:pPr algn="ctr"/>
            <a:r>
              <a:rPr lang="en-US" sz="1400" dirty="0"/>
              <a:t>/w global consensus</a:t>
            </a:r>
          </a:p>
          <a:p>
            <a:pPr algn="ctr"/>
            <a:r>
              <a:rPr lang="en-US" sz="1400" dirty="0"/>
              <a:t>(CPO)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03482-CB32-274D-A162-B0A32AFC726C}"/>
              </a:ext>
            </a:extLst>
          </p:cNvPr>
          <p:cNvGrpSpPr/>
          <p:nvPr/>
        </p:nvGrpSpPr>
        <p:grpSpPr>
          <a:xfrm>
            <a:off x="3542930" y="2180929"/>
            <a:ext cx="1176088" cy="1015215"/>
            <a:chOff x="2154653" y="3209599"/>
            <a:chExt cx="1176088" cy="1015215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5022B6B-CE59-954C-B1CF-FDF74A3D0582}"/>
                </a:ext>
              </a:extLst>
            </p:cNvPr>
            <p:cNvSpPr/>
            <p:nvPr/>
          </p:nvSpPr>
          <p:spPr>
            <a:xfrm>
              <a:off x="2307053" y="33619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EA532FE8-5978-854E-9C33-ED66990E2F8D}"/>
                </a:ext>
              </a:extLst>
            </p:cNvPr>
            <p:cNvSpPr/>
            <p:nvPr/>
          </p:nvSpPr>
          <p:spPr>
            <a:xfrm>
              <a:off x="2154653" y="32095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C8F94-3F54-1B4E-BD6B-F1A27E92FA36}"/>
              </a:ext>
            </a:extLst>
          </p:cNvPr>
          <p:cNvGrpSpPr/>
          <p:nvPr/>
        </p:nvGrpSpPr>
        <p:grpSpPr>
          <a:xfrm>
            <a:off x="2103706" y="3179805"/>
            <a:ext cx="1328488" cy="1015215"/>
            <a:chOff x="3500186" y="2217269"/>
            <a:chExt cx="1328488" cy="101521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BC7B3393-89B5-144B-8658-60D315460213}"/>
                </a:ext>
              </a:extLst>
            </p:cNvPr>
            <p:cNvSpPr/>
            <p:nvPr/>
          </p:nvSpPr>
          <p:spPr>
            <a:xfrm>
              <a:off x="3652586" y="23696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133A397-C12E-5D46-87ED-640B8AEF8E5B}"/>
                </a:ext>
              </a:extLst>
            </p:cNvPr>
            <p:cNvSpPr/>
            <p:nvPr/>
          </p:nvSpPr>
          <p:spPr>
            <a:xfrm>
              <a:off x="3500186" y="22172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Clients</a:t>
              </a:r>
            </a:p>
          </p:txBody>
        </p:sp>
      </p:grpSp>
      <p:sp>
        <p:nvSpPr>
          <p:cNvPr id="98" name="Left-Right Arrow 97">
            <a:extLst>
              <a:ext uri="{FF2B5EF4-FFF2-40B4-BE49-F238E27FC236}">
                <a16:creationId xmlns:a16="http://schemas.microsoft.com/office/drawing/2014/main" id="{88121DC0-910B-804F-8C06-51A996D41171}"/>
              </a:ext>
            </a:extLst>
          </p:cNvPr>
          <p:cNvSpPr/>
          <p:nvPr/>
        </p:nvSpPr>
        <p:spPr>
          <a:xfrm>
            <a:off x="5594683" y="3429000"/>
            <a:ext cx="702844" cy="3850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CB69E226-2B9F-044C-9C94-841A95F202E5}"/>
              </a:ext>
            </a:extLst>
          </p:cNvPr>
          <p:cNvSpPr/>
          <p:nvPr/>
        </p:nvSpPr>
        <p:spPr>
          <a:xfrm>
            <a:off x="3771397" y="3661059"/>
            <a:ext cx="1328488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K2Nodes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17E7A93-7433-C940-BD9D-D78C11584567}"/>
              </a:ext>
            </a:extLst>
          </p:cNvPr>
          <p:cNvSpPr/>
          <p:nvPr/>
        </p:nvSpPr>
        <p:spPr>
          <a:xfrm>
            <a:off x="3607966" y="3548765"/>
            <a:ext cx="1345533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Persistence</a:t>
            </a:r>
          </a:p>
          <a:p>
            <a:pPr algn="ctr"/>
            <a:r>
              <a:rPr lang="en-US" sz="1400" dirty="0"/>
              <a:t>Nodes</a:t>
            </a:r>
          </a:p>
          <a:p>
            <a:pPr algn="ctr"/>
            <a:r>
              <a:rPr lang="en-US" sz="1400" dirty="0"/>
              <a:t>/w global</a:t>
            </a:r>
          </a:p>
          <a:p>
            <a:pPr algn="ctr"/>
            <a:r>
              <a:rPr lang="en-US" sz="1400" dirty="0"/>
              <a:t>consensus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00D026C-9627-7C44-9372-E3860D22D725}"/>
              </a:ext>
            </a:extLst>
          </p:cNvPr>
          <p:cNvGrpSpPr/>
          <p:nvPr/>
        </p:nvGrpSpPr>
        <p:grpSpPr>
          <a:xfrm>
            <a:off x="2415339" y="4608774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D69FCE3-D609-2843-B711-0F892DE1E533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324D0EC-B7E6-534F-98FF-55458E58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sp>
        <p:nvSpPr>
          <p:cNvPr id="110" name="Cloud 109">
            <a:extLst>
              <a:ext uri="{FF2B5EF4-FFF2-40B4-BE49-F238E27FC236}">
                <a16:creationId xmlns:a16="http://schemas.microsoft.com/office/drawing/2014/main" id="{467CB12B-E399-704B-8CD2-FD75DD7AEE19}"/>
              </a:ext>
            </a:extLst>
          </p:cNvPr>
          <p:cNvSpPr/>
          <p:nvPr/>
        </p:nvSpPr>
        <p:spPr>
          <a:xfrm>
            <a:off x="6301537" y="1191127"/>
            <a:ext cx="5594683" cy="5041232"/>
          </a:xfrm>
          <a:prstGeom prst="cloud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DD6840A-35FB-5740-8196-E6788241E05E}"/>
              </a:ext>
            </a:extLst>
          </p:cNvPr>
          <p:cNvSpPr/>
          <p:nvPr/>
        </p:nvSpPr>
        <p:spPr>
          <a:xfrm>
            <a:off x="6617369" y="4167948"/>
            <a:ext cx="1846843" cy="103683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 Plane Oracle</a:t>
            </a:r>
          </a:p>
          <a:p>
            <a:pPr algn="ctr"/>
            <a:r>
              <a:rPr lang="en-US" sz="1400" dirty="0"/>
              <a:t>/w global consensus</a:t>
            </a:r>
          </a:p>
          <a:p>
            <a:pPr algn="ctr"/>
            <a:r>
              <a:rPr lang="en-US" sz="1400" dirty="0"/>
              <a:t>(CPO)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4CAE4012-0F90-5B48-908C-68165AB8546C}"/>
              </a:ext>
            </a:extLst>
          </p:cNvPr>
          <p:cNvSpPr/>
          <p:nvPr/>
        </p:nvSpPr>
        <p:spPr>
          <a:xfrm>
            <a:off x="10072934" y="3661059"/>
            <a:ext cx="1328488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K2Nodes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C866A25-66C0-9542-9DE1-5998038418C7}"/>
              </a:ext>
            </a:extLst>
          </p:cNvPr>
          <p:cNvSpPr/>
          <p:nvPr/>
        </p:nvSpPr>
        <p:spPr>
          <a:xfrm>
            <a:off x="9909503" y="3548765"/>
            <a:ext cx="1345533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Persistence</a:t>
            </a:r>
          </a:p>
          <a:p>
            <a:pPr algn="ctr"/>
            <a:r>
              <a:rPr lang="en-US" sz="1400" dirty="0"/>
              <a:t>Nodes</a:t>
            </a:r>
          </a:p>
          <a:p>
            <a:pPr algn="ctr"/>
            <a:r>
              <a:rPr lang="en-US" sz="1400" dirty="0"/>
              <a:t>/w global</a:t>
            </a:r>
          </a:p>
          <a:p>
            <a:pPr algn="ctr"/>
            <a:r>
              <a:rPr lang="en-US" sz="1400" dirty="0"/>
              <a:t>consensus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0B3E36D-9BEA-AA48-BF5F-AC1B9800059B}"/>
              </a:ext>
            </a:extLst>
          </p:cNvPr>
          <p:cNvSpPr txBox="1"/>
          <p:nvPr/>
        </p:nvSpPr>
        <p:spPr>
          <a:xfrm>
            <a:off x="8456190" y="1650481"/>
            <a:ext cx="22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 Region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1608E0-161A-0147-B704-3B8AB1E996BD}"/>
              </a:ext>
            </a:extLst>
          </p:cNvPr>
          <p:cNvGrpSpPr/>
          <p:nvPr/>
        </p:nvGrpSpPr>
        <p:grpSpPr>
          <a:xfrm>
            <a:off x="806617" y="2185348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B7875B5A-E18C-6742-8413-0415F375E390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677F261-2DBC-6845-BB70-99265703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99C0FE-A6CB-CD4F-9C23-60E75B8556CA}"/>
              </a:ext>
            </a:extLst>
          </p:cNvPr>
          <p:cNvGrpSpPr/>
          <p:nvPr/>
        </p:nvGrpSpPr>
        <p:grpSpPr>
          <a:xfrm>
            <a:off x="7068547" y="2073155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E93455B-1DC7-CF44-9471-7820658B7A46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9B8F77B-2549-0C43-8186-9B2D408D7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EDF215-9F97-6D48-8F5C-E5AEB6AB2E04}"/>
              </a:ext>
            </a:extLst>
          </p:cNvPr>
          <p:cNvGrpSpPr/>
          <p:nvPr/>
        </p:nvGrpSpPr>
        <p:grpSpPr>
          <a:xfrm>
            <a:off x="8543873" y="4654215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06846973-7E69-5647-A099-1D41E3CA1F54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BE06DFE-30C3-5B4B-BD0E-FAB16748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B7EF5CD-B2C1-4D41-AFB4-A3E4BEDEB47A}"/>
              </a:ext>
            </a:extLst>
          </p:cNvPr>
          <p:cNvGrpSpPr/>
          <p:nvPr/>
        </p:nvGrpSpPr>
        <p:grpSpPr>
          <a:xfrm>
            <a:off x="10093988" y="1996954"/>
            <a:ext cx="1176088" cy="1015215"/>
            <a:chOff x="2154653" y="3209599"/>
            <a:chExt cx="1176088" cy="1015215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DF39A94B-05BB-1044-A40F-84487E82FDCB}"/>
                </a:ext>
              </a:extLst>
            </p:cNvPr>
            <p:cNvSpPr/>
            <p:nvPr/>
          </p:nvSpPr>
          <p:spPr>
            <a:xfrm>
              <a:off x="2307053" y="33619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F0AA4B5-1BAC-784E-8E89-586072F4DB52}"/>
                </a:ext>
              </a:extLst>
            </p:cNvPr>
            <p:cNvSpPr/>
            <p:nvPr/>
          </p:nvSpPr>
          <p:spPr>
            <a:xfrm>
              <a:off x="2154653" y="32095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B5EA6FB-EC5C-AC4B-A0EE-A8AE844E032B}"/>
              </a:ext>
            </a:extLst>
          </p:cNvPr>
          <p:cNvGrpSpPr/>
          <p:nvPr/>
        </p:nvGrpSpPr>
        <p:grpSpPr>
          <a:xfrm>
            <a:off x="8326984" y="3110870"/>
            <a:ext cx="1328488" cy="1015215"/>
            <a:chOff x="3500186" y="2217269"/>
            <a:chExt cx="1328488" cy="1015215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0B8A7A-CBFB-1242-BE14-6C45F1C5262F}"/>
                </a:ext>
              </a:extLst>
            </p:cNvPr>
            <p:cNvSpPr/>
            <p:nvPr/>
          </p:nvSpPr>
          <p:spPr>
            <a:xfrm>
              <a:off x="3652586" y="23696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3C68D000-5C44-AA4D-B642-82C0A1EA4319}"/>
                </a:ext>
              </a:extLst>
            </p:cNvPr>
            <p:cNvSpPr/>
            <p:nvPr/>
          </p:nvSpPr>
          <p:spPr>
            <a:xfrm>
              <a:off x="3500186" y="22172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Clients</a:t>
              </a:r>
            </a:p>
          </p:txBody>
        </p:sp>
      </p:grp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A5E67BF8-C9AD-694A-BD14-4D0ED8812372}"/>
              </a:ext>
            </a:extLst>
          </p:cNvPr>
          <p:cNvCxnSpPr>
            <a:endCxn id="127" idx="3"/>
          </p:cNvCxnSpPr>
          <p:nvPr/>
        </p:nvCxnSpPr>
        <p:spPr>
          <a:xfrm rot="16200000" flipV="1">
            <a:off x="2253721" y="2709695"/>
            <a:ext cx="530968" cy="3450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C4902E85-5083-0A4F-BAB2-F1DD8425A143}"/>
              </a:ext>
            </a:extLst>
          </p:cNvPr>
          <p:cNvCxnSpPr>
            <a:stCxn id="85" idx="2"/>
            <a:endCxn id="76" idx="0"/>
          </p:cNvCxnSpPr>
          <p:nvPr/>
        </p:nvCxnSpPr>
        <p:spPr>
          <a:xfrm rot="16200000" flipH="1">
            <a:off x="2807878" y="4231291"/>
            <a:ext cx="413754" cy="3412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B059D6CF-8611-A14C-AAB7-5E3C2D068652}"/>
              </a:ext>
            </a:extLst>
          </p:cNvPr>
          <p:cNvCxnSpPr>
            <a:stCxn id="83" idx="2"/>
            <a:endCxn id="103" idx="0"/>
          </p:cNvCxnSpPr>
          <p:nvPr/>
        </p:nvCxnSpPr>
        <p:spPr>
          <a:xfrm rot="16200000" flipH="1">
            <a:off x="4067643" y="3335674"/>
            <a:ext cx="352621" cy="735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978F45D7-2BB3-3343-A1C1-CCBAC188A4C3}"/>
              </a:ext>
            </a:extLst>
          </p:cNvPr>
          <p:cNvCxnSpPr>
            <a:stCxn id="86" idx="0"/>
            <a:endCxn id="84" idx="1"/>
          </p:cNvCxnSpPr>
          <p:nvPr/>
        </p:nvCxnSpPr>
        <p:spPr>
          <a:xfrm rot="5400000" flipH="1" flipV="1">
            <a:off x="2833606" y="2470481"/>
            <a:ext cx="567468" cy="8511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DA1E9990-9D09-084C-BDB1-113204380E0E}"/>
              </a:ext>
            </a:extLst>
          </p:cNvPr>
          <p:cNvCxnSpPr>
            <a:stCxn id="142" idx="0"/>
            <a:endCxn id="130" idx="3"/>
          </p:cNvCxnSpPr>
          <p:nvPr/>
        </p:nvCxnSpPr>
        <p:spPr>
          <a:xfrm rot="16200000" flipV="1">
            <a:off x="8458656" y="2654498"/>
            <a:ext cx="606307" cy="3064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DC5F6C79-EB64-634C-ADA4-8AE013E4ED68}"/>
              </a:ext>
            </a:extLst>
          </p:cNvPr>
          <p:cNvCxnSpPr>
            <a:stCxn id="142" idx="0"/>
            <a:endCxn id="139" idx="1"/>
          </p:cNvCxnSpPr>
          <p:nvPr/>
        </p:nvCxnSpPr>
        <p:spPr>
          <a:xfrm rot="5400000" flipH="1" flipV="1">
            <a:off x="9163254" y="2180136"/>
            <a:ext cx="682508" cy="11789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112F584F-3F32-314B-9DF1-2F726EEC9BD4}"/>
              </a:ext>
            </a:extLst>
          </p:cNvPr>
          <p:cNvCxnSpPr>
            <a:stCxn id="138" idx="2"/>
            <a:endCxn id="118" idx="0"/>
          </p:cNvCxnSpPr>
          <p:nvPr/>
        </p:nvCxnSpPr>
        <p:spPr>
          <a:xfrm rot="5400000">
            <a:off x="10401953" y="3192486"/>
            <a:ext cx="536596" cy="175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A3DB30FE-8975-3243-A858-CA1AFF8E9B7F}"/>
              </a:ext>
            </a:extLst>
          </p:cNvPr>
          <p:cNvCxnSpPr>
            <a:stCxn id="141" idx="2"/>
            <a:endCxn id="133" idx="0"/>
          </p:cNvCxnSpPr>
          <p:nvPr/>
        </p:nvCxnSpPr>
        <p:spPr>
          <a:xfrm rot="16200000" flipH="1">
            <a:off x="8926596" y="4266916"/>
            <a:ext cx="528130" cy="2464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623F6247-7E8F-D04B-BBDC-DF17BF6DDD0D}"/>
              </a:ext>
            </a:extLst>
          </p:cNvPr>
          <p:cNvCxnSpPr>
            <a:stCxn id="127" idx="0"/>
            <a:endCxn id="130" idx="0"/>
          </p:cNvCxnSpPr>
          <p:nvPr/>
        </p:nvCxnSpPr>
        <p:spPr>
          <a:xfrm rot="5400000" flipH="1" flipV="1">
            <a:off x="4651508" y="-1001713"/>
            <a:ext cx="112193" cy="6261930"/>
          </a:xfrm>
          <a:prstGeom prst="curvedConnector3">
            <a:avLst>
              <a:gd name="adj1" fmla="val 5754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>
            <a:extLst>
              <a:ext uri="{FF2B5EF4-FFF2-40B4-BE49-F238E27FC236}">
                <a16:creationId xmlns:a16="http://schemas.microsoft.com/office/drawing/2014/main" id="{9187A934-CA37-6A4E-9131-E3075740539A}"/>
              </a:ext>
            </a:extLst>
          </p:cNvPr>
          <p:cNvCxnSpPr>
            <a:cxnSpLocks/>
            <a:stCxn id="83" idx="3"/>
            <a:endCxn id="139" idx="0"/>
          </p:cNvCxnSpPr>
          <p:nvPr/>
        </p:nvCxnSpPr>
        <p:spPr>
          <a:xfrm flipV="1">
            <a:off x="4719018" y="1996954"/>
            <a:ext cx="5886814" cy="767783"/>
          </a:xfrm>
          <a:prstGeom prst="curvedConnector4">
            <a:avLst>
              <a:gd name="adj1" fmla="val 18384"/>
              <a:gd name="adj2" fmla="val 21446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EE8C4105-67B0-E641-B898-54370FEB34C8}"/>
              </a:ext>
            </a:extLst>
          </p:cNvPr>
          <p:cNvCxnSpPr>
            <a:stCxn id="100" idx="2"/>
            <a:endCxn id="117" idx="2"/>
          </p:cNvCxnSpPr>
          <p:nvPr/>
        </p:nvCxnSpPr>
        <p:spPr>
          <a:xfrm rot="16200000" flipH="1">
            <a:off x="7586409" y="1373105"/>
            <a:ext cx="12700" cy="6301537"/>
          </a:xfrm>
          <a:prstGeom prst="curvedConnector3">
            <a:avLst>
              <a:gd name="adj1" fmla="val 137200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reeform 177">
            <a:extLst>
              <a:ext uri="{FF2B5EF4-FFF2-40B4-BE49-F238E27FC236}">
                <a16:creationId xmlns:a16="http://schemas.microsoft.com/office/drawing/2014/main" id="{035CA405-DAFF-8F4A-B099-36C7FAE94A01}"/>
              </a:ext>
            </a:extLst>
          </p:cNvPr>
          <p:cNvSpPr/>
          <p:nvPr/>
        </p:nvSpPr>
        <p:spPr>
          <a:xfrm>
            <a:off x="4053840" y="247603"/>
            <a:ext cx="7944728" cy="3277917"/>
          </a:xfrm>
          <a:custGeom>
            <a:avLst/>
            <a:gdLst>
              <a:gd name="connsiteX0" fmla="*/ 0 w 7944728"/>
              <a:gd name="connsiteY0" fmla="*/ 1916477 h 3277917"/>
              <a:gd name="connsiteX1" fmla="*/ 2844800 w 7944728"/>
              <a:gd name="connsiteY1" fmla="*/ 118157 h 3277917"/>
              <a:gd name="connsiteX2" fmla="*/ 7731760 w 7944728"/>
              <a:gd name="connsiteY2" fmla="*/ 514397 h 3277917"/>
              <a:gd name="connsiteX3" fmla="*/ 7071360 w 7944728"/>
              <a:gd name="connsiteY3" fmla="*/ 3277917 h 327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4728" h="3277917">
                <a:moveTo>
                  <a:pt x="0" y="1916477"/>
                </a:moveTo>
                <a:cubicBezTo>
                  <a:pt x="778087" y="1134157"/>
                  <a:pt x="1556174" y="351837"/>
                  <a:pt x="2844800" y="118157"/>
                </a:cubicBezTo>
                <a:cubicBezTo>
                  <a:pt x="4133426" y="-115523"/>
                  <a:pt x="7027333" y="-12230"/>
                  <a:pt x="7731760" y="514397"/>
                </a:cubicBezTo>
                <a:cubicBezTo>
                  <a:pt x="8436187" y="1041024"/>
                  <a:pt x="7176347" y="2791930"/>
                  <a:pt x="7071360" y="3277917"/>
                </a:cubicBezTo>
              </a:path>
            </a:pathLst>
          </a:custGeom>
          <a:noFill/>
          <a:ln w="63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Curved Connector 181">
            <a:extLst>
              <a:ext uri="{FF2B5EF4-FFF2-40B4-BE49-F238E27FC236}">
                <a16:creationId xmlns:a16="http://schemas.microsoft.com/office/drawing/2014/main" id="{E8DE4DD5-8D10-EC4D-9E7E-17DD6D7C2898}"/>
              </a:ext>
            </a:extLst>
          </p:cNvPr>
          <p:cNvCxnSpPr>
            <a:cxnSpLocks/>
            <a:stCxn id="80" idx="2"/>
            <a:endCxn id="112" idx="2"/>
          </p:cNvCxnSpPr>
          <p:nvPr/>
        </p:nvCxnSpPr>
        <p:spPr>
          <a:xfrm rot="16200000" flipH="1">
            <a:off x="4390022" y="2054009"/>
            <a:ext cx="12700" cy="6301537"/>
          </a:xfrm>
          <a:prstGeom prst="curvedConnector3">
            <a:avLst>
              <a:gd name="adj1" fmla="val 716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76ECB34-D8A0-8847-B59C-D68D18EB608D}"/>
              </a:ext>
            </a:extLst>
          </p:cNvPr>
          <p:cNvCxnSpPr>
            <a:cxnSpLocks/>
          </p:cNvCxnSpPr>
          <p:nvPr/>
        </p:nvCxnSpPr>
        <p:spPr>
          <a:xfrm>
            <a:off x="65237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43C52E-314C-8348-9DE1-AC57BB3FF3DB}"/>
              </a:ext>
            </a:extLst>
          </p:cNvPr>
          <p:cNvCxnSpPr>
            <a:cxnSpLocks/>
          </p:cNvCxnSpPr>
          <p:nvPr/>
        </p:nvCxnSpPr>
        <p:spPr>
          <a:xfrm>
            <a:off x="1187116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F42B5CE-424B-4248-8957-ECD71EF3CF71}"/>
              </a:ext>
            </a:extLst>
          </p:cNvPr>
          <p:cNvCxnSpPr>
            <a:cxnSpLocks/>
          </p:cNvCxnSpPr>
          <p:nvPr/>
        </p:nvCxnSpPr>
        <p:spPr>
          <a:xfrm>
            <a:off x="1721853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DE1F66-068B-6A46-8A7E-AB4963A2C31D}"/>
              </a:ext>
            </a:extLst>
          </p:cNvPr>
          <p:cNvCxnSpPr>
            <a:cxnSpLocks/>
          </p:cNvCxnSpPr>
          <p:nvPr/>
        </p:nvCxnSpPr>
        <p:spPr>
          <a:xfrm>
            <a:off x="2256590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5FAB35F-AB1F-0844-AECE-C1072575B2B4}"/>
              </a:ext>
            </a:extLst>
          </p:cNvPr>
          <p:cNvCxnSpPr>
            <a:cxnSpLocks/>
          </p:cNvCxnSpPr>
          <p:nvPr/>
        </p:nvCxnSpPr>
        <p:spPr>
          <a:xfrm>
            <a:off x="2791327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C04F1D1-42AC-E94C-BC01-D66565C5534C}"/>
              </a:ext>
            </a:extLst>
          </p:cNvPr>
          <p:cNvCxnSpPr>
            <a:cxnSpLocks/>
          </p:cNvCxnSpPr>
          <p:nvPr/>
        </p:nvCxnSpPr>
        <p:spPr>
          <a:xfrm>
            <a:off x="3326064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6F1D3A4-4245-824B-9630-702361D55BB6}"/>
              </a:ext>
            </a:extLst>
          </p:cNvPr>
          <p:cNvCxnSpPr>
            <a:cxnSpLocks/>
          </p:cNvCxnSpPr>
          <p:nvPr/>
        </p:nvCxnSpPr>
        <p:spPr>
          <a:xfrm>
            <a:off x="3860801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9780E9-CF44-E746-A1C7-F0D59C1943ED}"/>
              </a:ext>
            </a:extLst>
          </p:cNvPr>
          <p:cNvCxnSpPr>
            <a:cxnSpLocks/>
          </p:cNvCxnSpPr>
          <p:nvPr/>
        </p:nvCxnSpPr>
        <p:spPr>
          <a:xfrm>
            <a:off x="4395538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E13DD27-AEC2-8B42-B400-61FEF502C26D}"/>
              </a:ext>
            </a:extLst>
          </p:cNvPr>
          <p:cNvCxnSpPr>
            <a:cxnSpLocks/>
          </p:cNvCxnSpPr>
          <p:nvPr/>
        </p:nvCxnSpPr>
        <p:spPr>
          <a:xfrm>
            <a:off x="4930275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C38CE04-7007-A14B-B955-A3F1D6B54782}"/>
              </a:ext>
            </a:extLst>
          </p:cNvPr>
          <p:cNvCxnSpPr>
            <a:cxnSpLocks/>
          </p:cNvCxnSpPr>
          <p:nvPr/>
        </p:nvCxnSpPr>
        <p:spPr>
          <a:xfrm>
            <a:off x="5465012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1D45528-F089-2647-99A3-71B87C000631}"/>
              </a:ext>
            </a:extLst>
          </p:cNvPr>
          <p:cNvCxnSpPr>
            <a:cxnSpLocks/>
          </p:cNvCxnSpPr>
          <p:nvPr/>
        </p:nvCxnSpPr>
        <p:spPr>
          <a:xfrm>
            <a:off x="599974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3A51D3C-2F67-324B-AC52-7383150DC5B0}"/>
              </a:ext>
            </a:extLst>
          </p:cNvPr>
          <p:cNvCxnSpPr>
            <a:cxnSpLocks/>
          </p:cNvCxnSpPr>
          <p:nvPr/>
        </p:nvCxnSpPr>
        <p:spPr>
          <a:xfrm>
            <a:off x="6534486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325AC0-9F35-FE47-8724-6557897E1DBB}"/>
              </a:ext>
            </a:extLst>
          </p:cNvPr>
          <p:cNvCxnSpPr>
            <a:cxnSpLocks/>
          </p:cNvCxnSpPr>
          <p:nvPr/>
        </p:nvCxnSpPr>
        <p:spPr>
          <a:xfrm>
            <a:off x="7069223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4C2244-536C-444D-8FE1-5ABB222FA8C9}"/>
              </a:ext>
            </a:extLst>
          </p:cNvPr>
          <p:cNvCxnSpPr>
            <a:cxnSpLocks/>
          </p:cNvCxnSpPr>
          <p:nvPr/>
        </p:nvCxnSpPr>
        <p:spPr>
          <a:xfrm>
            <a:off x="7603960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7BAD52B-AC85-C942-BE7E-EF9BFB71320E}"/>
              </a:ext>
            </a:extLst>
          </p:cNvPr>
          <p:cNvCxnSpPr>
            <a:cxnSpLocks/>
          </p:cNvCxnSpPr>
          <p:nvPr/>
        </p:nvCxnSpPr>
        <p:spPr>
          <a:xfrm>
            <a:off x="8138697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559F235-91EF-4549-A22B-C8FCB6ED98C0}"/>
              </a:ext>
            </a:extLst>
          </p:cNvPr>
          <p:cNvCxnSpPr>
            <a:cxnSpLocks/>
          </p:cNvCxnSpPr>
          <p:nvPr/>
        </p:nvCxnSpPr>
        <p:spPr>
          <a:xfrm>
            <a:off x="8673434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0C94301-BB5E-5B4C-B307-7BE2EABA5F97}"/>
              </a:ext>
            </a:extLst>
          </p:cNvPr>
          <p:cNvCxnSpPr>
            <a:cxnSpLocks/>
          </p:cNvCxnSpPr>
          <p:nvPr/>
        </p:nvCxnSpPr>
        <p:spPr>
          <a:xfrm>
            <a:off x="9208171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9FF869B-244F-BC45-9A53-AEFAB0519670}"/>
              </a:ext>
            </a:extLst>
          </p:cNvPr>
          <p:cNvCxnSpPr>
            <a:cxnSpLocks/>
          </p:cNvCxnSpPr>
          <p:nvPr/>
        </p:nvCxnSpPr>
        <p:spPr>
          <a:xfrm>
            <a:off x="9742908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50E9DEC-DDD8-5146-A16B-8E6DCFC47DED}"/>
              </a:ext>
            </a:extLst>
          </p:cNvPr>
          <p:cNvCxnSpPr>
            <a:cxnSpLocks/>
          </p:cNvCxnSpPr>
          <p:nvPr/>
        </p:nvCxnSpPr>
        <p:spPr>
          <a:xfrm>
            <a:off x="10277645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B490389-35DF-E540-BA23-42ACF8B4E796}"/>
              </a:ext>
            </a:extLst>
          </p:cNvPr>
          <p:cNvCxnSpPr>
            <a:cxnSpLocks/>
          </p:cNvCxnSpPr>
          <p:nvPr/>
        </p:nvCxnSpPr>
        <p:spPr>
          <a:xfrm>
            <a:off x="1081237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9" y="-118088"/>
            <a:ext cx="10515600" cy="1325563"/>
          </a:xfrm>
        </p:spPr>
        <p:txBody>
          <a:bodyPr/>
          <a:lstStyle/>
          <a:p>
            <a:r>
              <a:rPr lang="en-US" dirty="0"/>
              <a:t>Maintaining immutable history with MVCC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A8EC88-8EA9-E242-A2F9-329F23E5EC8A}"/>
              </a:ext>
            </a:extLst>
          </p:cNvPr>
          <p:cNvSpPr/>
          <p:nvPr/>
        </p:nvSpPr>
        <p:spPr>
          <a:xfrm>
            <a:off x="296779" y="4969042"/>
            <a:ext cx="1136583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24D04-CB86-5345-944A-1A54839D0A88}"/>
              </a:ext>
            </a:extLst>
          </p:cNvPr>
          <p:cNvSpPr txBox="1"/>
          <p:nvPr/>
        </p:nvSpPr>
        <p:spPr>
          <a:xfrm>
            <a:off x="4848726" y="5468728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history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6C7AE4-671E-8E43-AA58-85FA66985AF1}"/>
              </a:ext>
            </a:extLst>
          </p:cNvPr>
          <p:cNvSpPr/>
          <p:nvPr/>
        </p:nvSpPr>
        <p:spPr>
          <a:xfrm>
            <a:off x="967875" y="4967951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466B8684-39FD-1D4B-A3CD-530400DFBB7D}"/>
              </a:ext>
            </a:extLst>
          </p:cNvPr>
          <p:cNvSpPr/>
          <p:nvPr/>
        </p:nvSpPr>
        <p:spPr>
          <a:xfrm>
            <a:off x="1030170" y="5901537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8F762-4112-D74F-90F5-B51E5E72ECF6}"/>
              </a:ext>
            </a:extLst>
          </p:cNvPr>
          <p:cNvSpPr txBox="1"/>
          <p:nvPr/>
        </p:nvSpPr>
        <p:spPr>
          <a:xfrm>
            <a:off x="1379621" y="5937632"/>
            <a:ext cx="154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Read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BC42BF-4E9A-9948-9F3F-A18A31FCAA8C}"/>
              </a:ext>
            </a:extLst>
          </p:cNvPr>
          <p:cNvSpPr/>
          <p:nvPr/>
        </p:nvSpPr>
        <p:spPr>
          <a:xfrm>
            <a:off x="3302267" y="5939952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2EF78-551A-9047-8034-A721BA8AF293}"/>
              </a:ext>
            </a:extLst>
          </p:cNvPr>
          <p:cNvSpPr txBox="1"/>
          <p:nvPr/>
        </p:nvSpPr>
        <p:spPr>
          <a:xfrm>
            <a:off x="3675781" y="5935244"/>
            <a:ext cx="208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Committed Write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B135D1E7-39CC-E940-8070-D245E0AEDC1A}"/>
              </a:ext>
            </a:extLst>
          </p:cNvPr>
          <p:cNvSpPr/>
          <p:nvPr/>
        </p:nvSpPr>
        <p:spPr>
          <a:xfrm>
            <a:off x="2067825" y="4955962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0DFBED-678A-6943-A4EF-10D724B13FA7}"/>
              </a:ext>
            </a:extLst>
          </p:cNvPr>
          <p:cNvSpPr/>
          <p:nvPr/>
        </p:nvSpPr>
        <p:spPr>
          <a:xfrm>
            <a:off x="2579836" y="4956643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7CA93C-EBF5-854C-AFD4-70B4E323365D}"/>
              </a:ext>
            </a:extLst>
          </p:cNvPr>
          <p:cNvSpPr/>
          <p:nvPr/>
        </p:nvSpPr>
        <p:spPr>
          <a:xfrm>
            <a:off x="3644495" y="4967951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CD9818-E987-874A-8AC2-7C843535486F}"/>
              </a:ext>
            </a:extLst>
          </p:cNvPr>
          <p:cNvSpPr/>
          <p:nvPr/>
        </p:nvSpPr>
        <p:spPr>
          <a:xfrm>
            <a:off x="6292784" y="5912212"/>
            <a:ext cx="421106" cy="3368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66A6C5-7606-A145-92EF-58A852493EE9}"/>
              </a:ext>
            </a:extLst>
          </p:cNvPr>
          <p:cNvSpPr txBox="1"/>
          <p:nvPr/>
        </p:nvSpPr>
        <p:spPr>
          <a:xfrm>
            <a:off x="6705732" y="5919099"/>
            <a:ext cx="31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Pending Write (Write Intent)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E69C7F-4C84-D647-84CB-E6EB988C69C7}"/>
              </a:ext>
            </a:extLst>
          </p:cNvPr>
          <p:cNvSpPr/>
          <p:nvPr/>
        </p:nvSpPr>
        <p:spPr>
          <a:xfrm>
            <a:off x="5792204" y="4957428"/>
            <a:ext cx="421106" cy="3368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4787B94-8C15-324A-98E7-78A47A9DD5D2}"/>
              </a:ext>
            </a:extLst>
          </p:cNvPr>
          <p:cNvSpPr/>
          <p:nvPr/>
        </p:nvSpPr>
        <p:spPr>
          <a:xfrm>
            <a:off x="4740185" y="4955962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C0422AE-D524-A045-A468-4C33829C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19" y="752020"/>
            <a:ext cx="11365831" cy="1578268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Invariant: if a history is observed, it can no longer be modified. This extends to Global history we think of “observe” as a causal relationship</a:t>
            </a:r>
          </a:p>
          <a:p>
            <a:r>
              <a:rPr lang="en-US" sz="1600" dirty="0"/>
              <a:t>Reads on committed data always succeed</a:t>
            </a:r>
          </a:p>
          <a:p>
            <a:r>
              <a:rPr lang="en-US" sz="1600" dirty="0"/>
              <a:t>Writes are not allowed if history has been observed</a:t>
            </a:r>
          </a:p>
          <a:p>
            <a:pPr lvl="1"/>
            <a:r>
              <a:rPr lang="en-US" sz="1200" dirty="0"/>
              <a:t>In order to enforce, we use a </a:t>
            </a:r>
            <a:r>
              <a:rPr lang="en-US" sz="1200" dirty="0" err="1"/>
              <a:t>ReadCache</a:t>
            </a:r>
            <a:r>
              <a:rPr lang="en-US" sz="1200" dirty="0"/>
              <a:t> to remember the most-recent time at which a key has been observed</a:t>
            </a:r>
          </a:p>
          <a:p>
            <a:r>
              <a:rPr lang="en-US" sz="1600" dirty="0"/>
              <a:t>Reading/writing over a write intent requires conflict resolution</a:t>
            </a:r>
          </a:p>
          <a:p>
            <a:pPr lvl="1"/>
            <a:r>
              <a:rPr lang="en-US" sz="1200" dirty="0"/>
              <a:t>We designate a coordinator for each transactions (TRH) which is just lazily assigned to be the first write in the </a:t>
            </a:r>
            <a:r>
              <a:rPr lang="en-US" sz="1200" dirty="0" err="1"/>
              <a:t>txn</a:t>
            </a:r>
            <a:endParaRPr lang="en-US" sz="1200" dirty="0"/>
          </a:p>
          <a:p>
            <a:endParaRPr lang="en-US" sz="1600" dirty="0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E7AD7A40-BF4B-644A-A857-4E23BCB6BF44}"/>
              </a:ext>
            </a:extLst>
          </p:cNvPr>
          <p:cNvSpPr/>
          <p:nvPr/>
        </p:nvSpPr>
        <p:spPr>
          <a:xfrm>
            <a:off x="1616243" y="2230140"/>
            <a:ext cx="1806717" cy="87581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Incoming Read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AC5419E-97C6-2A4F-9844-26C3B3642112}"/>
              </a:ext>
            </a:extLst>
          </p:cNvPr>
          <p:cNvCxnSpPr>
            <a:cxnSpLocks/>
          </p:cNvCxnSpPr>
          <p:nvPr/>
        </p:nvCxnSpPr>
        <p:spPr>
          <a:xfrm rot="5400000">
            <a:off x="1219119" y="3623964"/>
            <a:ext cx="1635291" cy="615989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3F3AB0EB-3D71-E04B-B6BF-A3D8DF626939}"/>
              </a:ext>
            </a:extLst>
          </p:cNvPr>
          <p:cNvCxnSpPr>
            <a:cxnSpLocks/>
            <a:stCxn id="48" idx="3"/>
          </p:cNvCxnSpPr>
          <p:nvPr/>
        </p:nvCxnSpPr>
        <p:spPr>
          <a:xfrm rot="16200000" flipH="1">
            <a:off x="2374513" y="3251046"/>
            <a:ext cx="1630838" cy="1340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CFCB137-F343-6A42-80EA-FF34DDD978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9563" y="3295492"/>
            <a:ext cx="1590703" cy="157917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486DEE3-E360-8946-A6BE-D81F08B56935}"/>
              </a:ext>
            </a:extLst>
          </p:cNvPr>
          <p:cNvCxnSpPr>
            <a:cxnSpLocks/>
            <a:stCxn id="48" idx="4"/>
          </p:cNvCxnSpPr>
          <p:nvPr/>
        </p:nvCxnSpPr>
        <p:spPr>
          <a:xfrm rot="16200000" flipH="1">
            <a:off x="4037419" y="2491498"/>
            <a:ext cx="196848" cy="142576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65C5C133-1920-D940-AA0F-D75EF12423E7}"/>
              </a:ext>
            </a:extLst>
          </p:cNvPr>
          <p:cNvSpPr/>
          <p:nvPr/>
        </p:nvSpPr>
        <p:spPr>
          <a:xfrm>
            <a:off x="7130714" y="2230138"/>
            <a:ext cx="1339518" cy="87581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Incoming (pending) write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29DA0A0-AE00-1842-B2BD-BCE70E750825}"/>
              </a:ext>
            </a:extLst>
          </p:cNvPr>
          <p:cNvCxnSpPr>
            <a:cxnSpLocks/>
            <a:stCxn id="90" idx="4"/>
          </p:cNvCxnSpPr>
          <p:nvPr/>
        </p:nvCxnSpPr>
        <p:spPr>
          <a:xfrm rot="5400000">
            <a:off x="6334885" y="3404225"/>
            <a:ext cx="1763859" cy="116731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277FF307-2F40-A549-8695-E655FC3A2A07}"/>
              </a:ext>
            </a:extLst>
          </p:cNvPr>
          <p:cNvCxnSpPr>
            <a:cxnSpLocks/>
          </p:cNvCxnSpPr>
          <p:nvPr/>
        </p:nvCxnSpPr>
        <p:spPr>
          <a:xfrm rot="5400000">
            <a:off x="4340792" y="3168818"/>
            <a:ext cx="1603513" cy="14777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364A7DAE-0D7F-D74D-BC85-5D95E71FF20F}"/>
              </a:ext>
            </a:extLst>
          </p:cNvPr>
          <p:cNvCxnSpPr>
            <a:cxnSpLocks/>
            <a:stCxn id="90" idx="3"/>
            <a:endCxn id="55" idx="0"/>
          </p:cNvCxnSpPr>
          <p:nvPr/>
        </p:nvCxnSpPr>
        <p:spPr>
          <a:xfrm rot="5400000">
            <a:off x="6525941" y="2333192"/>
            <a:ext cx="156438" cy="144544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C55AF07-B682-AA40-9B69-2C5D88430A8A}"/>
              </a:ext>
            </a:extLst>
          </p:cNvPr>
          <p:cNvSpPr txBox="1"/>
          <p:nvPr/>
        </p:nvSpPr>
        <p:spPr>
          <a:xfrm>
            <a:off x="6196263" y="2558865"/>
            <a:ext cx="1265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modify observed history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E34A4D-BCAE-8945-9E23-6C75FEC6CE70}"/>
              </a:ext>
            </a:extLst>
          </p:cNvPr>
          <p:cNvSpPr txBox="1"/>
          <p:nvPr/>
        </p:nvSpPr>
        <p:spPr>
          <a:xfrm>
            <a:off x="3422988" y="2825751"/>
            <a:ext cx="126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observe pending value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0E44D9-825F-7C48-96C1-897D9C3EF6C4}"/>
              </a:ext>
            </a:extLst>
          </p:cNvPr>
          <p:cNvSpPr txBox="1"/>
          <p:nvPr/>
        </p:nvSpPr>
        <p:spPr>
          <a:xfrm>
            <a:off x="7776407" y="3166505"/>
            <a:ext cx="126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modify pending value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EA53A06-FFA7-A540-91E7-90158BBDB3C9}"/>
              </a:ext>
            </a:extLst>
          </p:cNvPr>
          <p:cNvSpPr txBox="1"/>
          <p:nvPr/>
        </p:nvSpPr>
        <p:spPr>
          <a:xfrm>
            <a:off x="10812379" y="5305926"/>
            <a:ext cx="90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E161B07E-9694-8B4D-AD82-1B0723B507D7}"/>
              </a:ext>
            </a:extLst>
          </p:cNvPr>
          <p:cNvCxnSpPr>
            <a:cxnSpLocks/>
            <a:endCxn id="147" idx="1"/>
          </p:cNvCxnSpPr>
          <p:nvPr/>
        </p:nvCxnSpPr>
        <p:spPr>
          <a:xfrm rot="10800000" flipV="1">
            <a:off x="5452631" y="4549950"/>
            <a:ext cx="1180525" cy="201282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7D02DA2B-0F71-7641-A985-F968F382A8D2}"/>
              </a:ext>
            </a:extLst>
          </p:cNvPr>
          <p:cNvSpPr/>
          <p:nvPr/>
        </p:nvSpPr>
        <p:spPr>
          <a:xfrm>
            <a:off x="5445935" y="47445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BD9861-F747-7A43-9EF8-87FDD2CE8A81}"/>
              </a:ext>
            </a:extLst>
          </p:cNvPr>
          <p:cNvSpPr txBox="1"/>
          <p:nvPr/>
        </p:nvSpPr>
        <p:spPr>
          <a:xfrm>
            <a:off x="458407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B2FFC43-094B-8446-A8D2-176D00A3B6A0}"/>
              </a:ext>
            </a:extLst>
          </p:cNvPr>
          <p:cNvSpPr txBox="1"/>
          <p:nvPr/>
        </p:nvSpPr>
        <p:spPr>
          <a:xfrm>
            <a:off x="101680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BF6B2B-32CA-524D-BE47-C8A60D7BDA48}"/>
              </a:ext>
            </a:extLst>
          </p:cNvPr>
          <p:cNvSpPr txBox="1"/>
          <p:nvPr/>
        </p:nvSpPr>
        <p:spPr>
          <a:xfrm>
            <a:off x="155535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5A2DBF0-F993-EF45-86B3-D1A3FC67D55F}"/>
              </a:ext>
            </a:extLst>
          </p:cNvPr>
          <p:cNvSpPr txBox="1"/>
          <p:nvPr/>
        </p:nvSpPr>
        <p:spPr>
          <a:xfrm>
            <a:off x="208627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A6458E2-0D8F-DD4F-BF0D-7B3AFD4D5A3F}"/>
              </a:ext>
            </a:extLst>
          </p:cNvPr>
          <p:cNvSpPr txBox="1"/>
          <p:nvPr/>
        </p:nvSpPr>
        <p:spPr>
          <a:xfrm>
            <a:off x="2621684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9585AA-AB35-B645-B598-1E05E344325B}"/>
              </a:ext>
            </a:extLst>
          </p:cNvPr>
          <p:cNvSpPr txBox="1"/>
          <p:nvPr/>
        </p:nvSpPr>
        <p:spPr>
          <a:xfrm>
            <a:off x="3139101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71F30C-1B4D-6746-9B33-67D83D527A21}"/>
              </a:ext>
            </a:extLst>
          </p:cNvPr>
          <p:cNvSpPr txBox="1"/>
          <p:nvPr/>
        </p:nvSpPr>
        <p:spPr>
          <a:xfrm>
            <a:off x="3667427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CB120B-CDD8-C64C-949B-9E00FCB1FE30}"/>
              </a:ext>
            </a:extLst>
          </p:cNvPr>
          <p:cNvSpPr txBox="1"/>
          <p:nvPr/>
        </p:nvSpPr>
        <p:spPr>
          <a:xfrm>
            <a:off x="4216329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5B71107-FD2D-1C4A-B9F0-11652AA7F02D}"/>
              </a:ext>
            </a:extLst>
          </p:cNvPr>
          <p:cNvSpPr txBox="1"/>
          <p:nvPr/>
        </p:nvSpPr>
        <p:spPr>
          <a:xfrm>
            <a:off x="474400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A1F9E0A-0235-0D42-852A-E69BFB153008}"/>
              </a:ext>
            </a:extLst>
          </p:cNvPr>
          <p:cNvSpPr txBox="1"/>
          <p:nvPr/>
        </p:nvSpPr>
        <p:spPr>
          <a:xfrm>
            <a:off x="5193091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12F716-09CB-1448-A32A-CCECDEC329C8}"/>
              </a:ext>
            </a:extLst>
          </p:cNvPr>
          <p:cNvSpPr txBox="1"/>
          <p:nvPr/>
        </p:nvSpPr>
        <p:spPr>
          <a:xfrm>
            <a:off x="5722142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1D1BAF-283C-8F41-8C77-2BCFD3485457}"/>
              </a:ext>
            </a:extLst>
          </p:cNvPr>
          <p:cNvSpPr txBox="1"/>
          <p:nvPr/>
        </p:nvSpPr>
        <p:spPr>
          <a:xfrm>
            <a:off x="6248757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E96FDFA-7A97-CE41-8729-2434B3911983}"/>
              </a:ext>
            </a:extLst>
          </p:cNvPr>
          <p:cNvSpPr txBox="1"/>
          <p:nvPr/>
        </p:nvSpPr>
        <p:spPr>
          <a:xfrm>
            <a:off x="6787398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21BDC1F-F0CD-7043-A075-DA893EFE815E}"/>
              </a:ext>
            </a:extLst>
          </p:cNvPr>
          <p:cNvSpPr txBox="1"/>
          <p:nvPr/>
        </p:nvSpPr>
        <p:spPr>
          <a:xfrm>
            <a:off x="7317922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pic>
        <p:nvPicPr>
          <p:cNvPr id="57" name="Graphic 56" descr="Question mark">
            <a:extLst>
              <a:ext uri="{FF2B5EF4-FFF2-40B4-BE49-F238E27FC236}">
                <a16:creationId xmlns:a16="http://schemas.microsoft.com/office/drawing/2014/main" id="{E68144BD-A922-C348-BA7A-63B300B1A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025" y="3711769"/>
            <a:ext cx="940466" cy="848485"/>
          </a:xfrm>
          <a:prstGeom prst="rect">
            <a:avLst/>
          </a:prstGeom>
        </p:spPr>
      </p:pic>
      <p:pic>
        <p:nvPicPr>
          <p:cNvPr id="55" name="Graphic 54" descr="Close">
            <a:extLst>
              <a:ext uri="{FF2B5EF4-FFF2-40B4-BE49-F238E27FC236}">
                <a16:creationId xmlns:a16="http://schemas.microsoft.com/office/drawing/2014/main" id="{876F0392-31C4-BE41-834F-1A728A993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9741" y="3134133"/>
            <a:ext cx="583393" cy="583393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ABE8C8BA-D70C-5D41-8653-14376B4DF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558" y="3453033"/>
            <a:ext cx="465585" cy="4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-51515"/>
            <a:ext cx="10515600" cy="1325563"/>
          </a:xfrm>
        </p:spPr>
        <p:txBody>
          <a:bodyPr/>
          <a:lstStyle/>
          <a:p>
            <a:r>
              <a:rPr lang="en-US" dirty="0"/>
              <a:t>Transaction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14F92-D24F-8746-93BD-A6E54ACDE5D9}"/>
              </a:ext>
            </a:extLst>
          </p:cNvPr>
          <p:cNvSpPr/>
          <p:nvPr/>
        </p:nvSpPr>
        <p:spPr>
          <a:xfrm>
            <a:off x="553720" y="955040"/>
            <a:ext cx="233172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User Application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C7C591-B89F-0B44-8AA7-D40A779ECE53}"/>
              </a:ext>
            </a:extLst>
          </p:cNvPr>
          <p:cNvSpPr/>
          <p:nvPr/>
        </p:nvSpPr>
        <p:spPr>
          <a:xfrm>
            <a:off x="1054100" y="1434624"/>
            <a:ext cx="1330960" cy="650240"/>
          </a:xfrm>
          <a:prstGeom prst="round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K2ClientLib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E1986-2381-0A48-BF30-5DF35EEA0656}"/>
              </a:ext>
            </a:extLst>
          </p:cNvPr>
          <p:cNvCxnSpPr>
            <a:stCxn id="6" idx="2"/>
          </p:cNvCxnSpPr>
          <p:nvPr/>
        </p:nvCxnSpPr>
        <p:spPr>
          <a:xfrm>
            <a:off x="1719580" y="2280603"/>
            <a:ext cx="0" cy="39169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778E3C-7921-7A4E-9E9F-0BA1FB3F4716}"/>
              </a:ext>
            </a:extLst>
          </p:cNvPr>
          <p:cNvSpPr/>
          <p:nvPr/>
        </p:nvSpPr>
        <p:spPr>
          <a:xfrm>
            <a:off x="3226274" y="986126"/>
            <a:ext cx="1639736" cy="64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Node</a:t>
            </a:r>
          </a:p>
          <a:p>
            <a:pPr algn="ctr"/>
            <a:r>
              <a:rPr lang="en-US" sz="1600" dirty="0"/>
              <a:t>(participant)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F9511E-8C04-DD47-A1D6-17541C375BC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046142" y="1626321"/>
            <a:ext cx="14649" cy="44506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6C9BF70-0859-2B4A-833A-08B8225DC857}"/>
              </a:ext>
            </a:extLst>
          </p:cNvPr>
          <p:cNvSpPr/>
          <p:nvPr/>
        </p:nvSpPr>
        <p:spPr>
          <a:xfrm>
            <a:off x="1625600" y="2381488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BE98A1-48E2-B14C-86B4-22B1EAA540D7}"/>
              </a:ext>
            </a:extLst>
          </p:cNvPr>
          <p:cNvSpPr/>
          <p:nvPr/>
        </p:nvSpPr>
        <p:spPr>
          <a:xfrm>
            <a:off x="1628818" y="2734985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427FE35-D117-9846-BEA5-C248C92A5A4B}"/>
              </a:ext>
            </a:extLst>
          </p:cNvPr>
          <p:cNvCxnSpPr>
            <a:cxnSpLocks/>
            <a:stCxn id="18" idx="6"/>
            <a:endCxn id="19" idx="6"/>
          </p:cNvCxnSpPr>
          <p:nvPr/>
        </p:nvCxnSpPr>
        <p:spPr>
          <a:xfrm>
            <a:off x="1828800" y="2483088"/>
            <a:ext cx="3218" cy="353497"/>
          </a:xfrm>
          <a:prstGeom prst="curvedConnector3">
            <a:avLst>
              <a:gd name="adj1" fmla="val 72037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25639B-DEB2-C74B-B65F-C935D29458C6}"/>
              </a:ext>
            </a:extLst>
          </p:cNvPr>
          <p:cNvSpPr txBox="1"/>
          <p:nvPr/>
        </p:nvSpPr>
        <p:spPr>
          <a:xfrm>
            <a:off x="305221" y="2499847"/>
            <a:ext cx="1144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Begin TXN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76A585-51C3-9440-B42A-70D408469581}"/>
              </a:ext>
            </a:extLst>
          </p:cNvPr>
          <p:cNvCxnSpPr>
            <a:cxnSpLocks/>
          </p:cNvCxnSpPr>
          <p:nvPr/>
        </p:nvCxnSpPr>
        <p:spPr>
          <a:xfrm>
            <a:off x="1821180" y="3294856"/>
            <a:ext cx="2189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A73B02D-FD66-8A41-BBB3-1CF2A02BEE15}"/>
              </a:ext>
            </a:extLst>
          </p:cNvPr>
          <p:cNvSpPr txBox="1"/>
          <p:nvPr/>
        </p:nvSpPr>
        <p:spPr>
          <a:xfrm>
            <a:off x="274721" y="3017648"/>
            <a:ext cx="229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Reads</a:t>
            </a:r>
          </a:p>
          <a:p>
            <a:r>
              <a:rPr lang="en-US" sz="1200" dirty="0"/>
              <a:t> (K,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E7DF3E-0763-274E-983B-749F6482D79D}"/>
              </a:ext>
            </a:extLst>
          </p:cNvPr>
          <p:cNvSpPr txBox="1"/>
          <p:nvPr/>
        </p:nvSpPr>
        <p:spPr>
          <a:xfrm>
            <a:off x="274721" y="3666002"/>
            <a:ext cx="22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write in </a:t>
            </a:r>
            <a:r>
              <a:rPr lang="en-US" sz="1200" dirty="0" err="1"/>
              <a:t>txn</a:t>
            </a:r>
            <a:endParaRPr lang="en-US" sz="1200" dirty="0"/>
          </a:p>
          <a:p>
            <a:r>
              <a:rPr lang="en-US" sz="1200" dirty="0"/>
              <a:t>Write </a:t>
            </a:r>
          </a:p>
          <a:p>
            <a:r>
              <a:rPr lang="en-US" sz="1200" dirty="0"/>
              <a:t>(K, V,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A23E54-39DA-4B4E-A21E-504AEEF11288}"/>
              </a:ext>
            </a:extLst>
          </p:cNvPr>
          <p:cNvSpPr/>
          <p:nvPr/>
        </p:nvSpPr>
        <p:spPr>
          <a:xfrm>
            <a:off x="1602111" y="5910171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63D318-1B17-3442-899C-3E5E27F92EBD}"/>
              </a:ext>
            </a:extLst>
          </p:cNvPr>
          <p:cNvSpPr txBox="1"/>
          <p:nvPr/>
        </p:nvSpPr>
        <p:spPr>
          <a:xfrm>
            <a:off x="302472" y="5232893"/>
            <a:ext cx="131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Txn</a:t>
            </a:r>
            <a:r>
              <a:rPr lang="en-US" sz="1200" dirty="0"/>
              <a:t> End (commit/abort,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A3012B-AC2B-F947-9230-C76403574E62}"/>
              </a:ext>
            </a:extLst>
          </p:cNvPr>
          <p:cNvSpPr/>
          <p:nvPr/>
        </p:nvSpPr>
        <p:spPr>
          <a:xfrm>
            <a:off x="9025890" y="955040"/>
            <a:ext cx="1139199" cy="47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CPO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AE071C-FD4D-7A49-8B43-E42BB5EA3FA5}"/>
              </a:ext>
            </a:extLst>
          </p:cNvPr>
          <p:cNvGrpSpPr/>
          <p:nvPr/>
        </p:nvGrpSpPr>
        <p:grpSpPr>
          <a:xfrm>
            <a:off x="7583799" y="953214"/>
            <a:ext cx="1293500" cy="5242560"/>
            <a:chOff x="7004679" y="953214"/>
            <a:chExt cx="1293500" cy="524256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49E171C-27E1-5045-8B0E-13EDC768FC18}"/>
                </a:ext>
              </a:extLst>
            </p:cNvPr>
            <p:cNvSpPr/>
            <p:nvPr/>
          </p:nvSpPr>
          <p:spPr>
            <a:xfrm>
              <a:off x="7004679" y="953214"/>
              <a:ext cx="1293500" cy="479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Persistence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7DEBE6-2F36-C345-9F8A-A6069B863457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7651429" y="1432798"/>
              <a:ext cx="0" cy="47629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D22A69-DB69-B548-8AA2-97F217ABB87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9595490" y="1434624"/>
            <a:ext cx="1" cy="4762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626836F-E3B8-AB42-8179-BC9C0494AC73}"/>
              </a:ext>
            </a:extLst>
          </p:cNvPr>
          <p:cNvSpPr/>
          <p:nvPr/>
        </p:nvSpPr>
        <p:spPr>
          <a:xfrm>
            <a:off x="10450832" y="953214"/>
            <a:ext cx="1139199" cy="47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TSO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A166-B24B-1940-A063-04E082C39676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1020432" y="1432798"/>
            <a:ext cx="1" cy="4762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63C0B6-D434-2448-9508-D97675D70ADD}"/>
              </a:ext>
            </a:extLst>
          </p:cNvPr>
          <p:cNvCxnSpPr>
            <a:cxnSpLocks/>
          </p:cNvCxnSpPr>
          <p:nvPr/>
        </p:nvCxnSpPr>
        <p:spPr>
          <a:xfrm>
            <a:off x="6418580" y="4219416"/>
            <a:ext cx="16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896C07-1358-8B49-AE7C-DFAFA74E86C3}"/>
              </a:ext>
            </a:extLst>
          </p:cNvPr>
          <p:cNvCxnSpPr>
            <a:cxnSpLocks/>
          </p:cNvCxnSpPr>
          <p:nvPr/>
        </p:nvCxnSpPr>
        <p:spPr>
          <a:xfrm flipV="1">
            <a:off x="1691640" y="5396032"/>
            <a:ext cx="4404360" cy="2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7D1531-AC8A-BB4E-B398-574F74316A79}"/>
              </a:ext>
            </a:extLst>
          </p:cNvPr>
          <p:cNvSpPr txBox="1"/>
          <p:nvPr/>
        </p:nvSpPr>
        <p:spPr>
          <a:xfrm>
            <a:off x="7092317" y="4006551"/>
            <a:ext cx="97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2BEC6C-10D7-5B45-AD53-DBC32DCA0A4A}"/>
              </a:ext>
            </a:extLst>
          </p:cNvPr>
          <p:cNvCxnSpPr>
            <a:cxnSpLocks/>
          </p:cNvCxnSpPr>
          <p:nvPr/>
        </p:nvCxnSpPr>
        <p:spPr>
          <a:xfrm flipV="1">
            <a:off x="6418580" y="5585917"/>
            <a:ext cx="1646493" cy="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228DFA-D038-164F-A9AA-5F38733A3143}"/>
              </a:ext>
            </a:extLst>
          </p:cNvPr>
          <p:cNvSpPr txBox="1"/>
          <p:nvPr/>
        </p:nvSpPr>
        <p:spPr>
          <a:xfrm>
            <a:off x="7092316" y="5278140"/>
            <a:ext cx="2298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91E687-3CFB-EF4F-BEC1-AFC157796AB4}"/>
              </a:ext>
            </a:extLst>
          </p:cNvPr>
          <p:cNvCxnSpPr>
            <a:cxnSpLocks/>
          </p:cNvCxnSpPr>
          <p:nvPr/>
        </p:nvCxnSpPr>
        <p:spPr>
          <a:xfrm flipH="1">
            <a:off x="1828800" y="3393440"/>
            <a:ext cx="2042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5A169F-F28F-0542-BA3D-F1DCEE63D434}"/>
              </a:ext>
            </a:extLst>
          </p:cNvPr>
          <p:cNvCxnSpPr>
            <a:cxnSpLocks/>
          </p:cNvCxnSpPr>
          <p:nvPr/>
        </p:nvCxnSpPr>
        <p:spPr>
          <a:xfrm flipH="1">
            <a:off x="1836420" y="4326255"/>
            <a:ext cx="433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27B563-4496-554D-B0A8-A933D177FDE3}"/>
              </a:ext>
            </a:extLst>
          </p:cNvPr>
          <p:cNvCxnSpPr>
            <a:cxnSpLocks/>
          </p:cNvCxnSpPr>
          <p:nvPr/>
        </p:nvCxnSpPr>
        <p:spPr>
          <a:xfrm flipH="1">
            <a:off x="1836420" y="5760720"/>
            <a:ext cx="433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610FD1-5523-C042-87E3-AAB30F7F8BF3}"/>
              </a:ext>
            </a:extLst>
          </p:cNvPr>
          <p:cNvCxnSpPr>
            <a:cxnSpLocks/>
          </p:cNvCxnSpPr>
          <p:nvPr/>
        </p:nvCxnSpPr>
        <p:spPr>
          <a:xfrm>
            <a:off x="3035586" y="2584688"/>
            <a:ext cx="647417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7D1331-519C-A848-88EB-9D66B1E06DC8}"/>
              </a:ext>
            </a:extLst>
          </p:cNvPr>
          <p:cNvCxnSpPr>
            <a:cxnSpLocks/>
          </p:cNvCxnSpPr>
          <p:nvPr/>
        </p:nvCxnSpPr>
        <p:spPr>
          <a:xfrm>
            <a:off x="2916039" y="2676186"/>
            <a:ext cx="799580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AA597E2-9B98-C844-A4FE-E816179195EE}"/>
              </a:ext>
            </a:extLst>
          </p:cNvPr>
          <p:cNvGrpSpPr/>
          <p:nvPr/>
        </p:nvGrpSpPr>
        <p:grpSpPr>
          <a:xfrm>
            <a:off x="5319720" y="979088"/>
            <a:ext cx="1837607" cy="5097862"/>
            <a:chOff x="5319720" y="979088"/>
            <a:chExt cx="1837607" cy="5097862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5541C21-03E7-C54D-9B6A-715D606F6DBE}"/>
                </a:ext>
              </a:extLst>
            </p:cNvPr>
            <p:cNvSpPr/>
            <p:nvPr/>
          </p:nvSpPr>
          <p:spPr>
            <a:xfrm>
              <a:off x="5319720" y="979088"/>
              <a:ext cx="1837607" cy="624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K2 Node</a:t>
              </a:r>
            </a:p>
            <a:p>
              <a:pPr algn="ctr"/>
              <a:r>
                <a:rPr lang="en-US" sz="1600" dirty="0"/>
                <a:t>(coordinator/TRH)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47C9291-D0B9-2444-A19F-5621A0B35792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6238524" y="1603250"/>
              <a:ext cx="0" cy="44737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0B7EAED-085D-3045-8E49-0C1A40441DAC}"/>
              </a:ext>
            </a:extLst>
          </p:cNvPr>
          <p:cNvCxnSpPr>
            <a:cxnSpLocks/>
          </p:cNvCxnSpPr>
          <p:nvPr/>
        </p:nvCxnSpPr>
        <p:spPr>
          <a:xfrm>
            <a:off x="1813921" y="4057892"/>
            <a:ext cx="4353199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ED61D37-6517-A04A-821E-E86750C70402}"/>
              </a:ext>
            </a:extLst>
          </p:cNvPr>
          <p:cNvSpPr txBox="1"/>
          <p:nvPr/>
        </p:nvSpPr>
        <p:spPr>
          <a:xfrm>
            <a:off x="1805311" y="3749624"/>
            <a:ext cx="393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write designates the participant as coordinator (TRH)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5BD49A6-2CA0-CC4E-80D9-CF31A9D58AA9}"/>
              </a:ext>
            </a:extLst>
          </p:cNvPr>
          <p:cNvCxnSpPr>
            <a:cxnSpLocks/>
          </p:cNvCxnSpPr>
          <p:nvPr/>
        </p:nvCxnSpPr>
        <p:spPr>
          <a:xfrm>
            <a:off x="1791422" y="4687812"/>
            <a:ext cx="2102398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3348714-D548-1942-8571-45AB4CDBDD22}"/>
              </a:ext>
            </a:extLst>
          </p:cNvPr>
          <p:cNvSpPr txBox="1"/>
          <p:nvPr/>
        </p:nvSpPr>
        <p:spPr>
          <a:xfrm>
            <a:off x="302471" y="4551821"/>
            <a:ext cx="134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writes</a:t>
            </a:r>
          </a:p>
          <a:p>
            <a:r>
              <a:rPr lang="en-US" sz="1200" dirty="0"/>
              <a:t>Write</a:t>
            </a:r>
          </a:p>
          <a:p>
            <a:r>
              <a:rPr lang="en-US" sz="1200" dirty="0"/>
              <a:t>(K, V,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1E1474E-BAB8-754C-B3A5-2EB3F99167A6}"/>
              </a:ext>
            </a:extLst>
          </p:cNvPr>
          <p:cNvCxnSpPr>
            <a:cxnSpLocks/>
          </p:cNvCxnSpPr>
          <p:nvPr/>
        </p:nvCxnSpPr>
        <p:spPr>
          <a:xfrm>
            <a:off x="4132635" y="4817480"/>
            <a:ext cx="400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57DFD38-8C7A-9A43-96DA-3C6CCB382255}"/>
              </a:ext>
            </a:extLst>
          </p:cNvPr>
          <p:cNvSpPr txBox="1"/>
          <p:nvPr/>
        </p:nvSpPr>
        <p:spPr>
          <a:xfrm>
            <a:off x="4806372" y="4604615"/>
            <a:ext cx="97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DDC44A5-98DC-A547-999B-E2546284735F}"/>
              </a:ext>
            </a:extLst>
          </p:cNvPr>
          <p:cNvCxnSpPr>
            <a:cxnSpLocks/>
          </p:cNvCxnSpPr>
          <p:nvPr/>
        </p:nvCxnSpPr>
        <p:spPr>
          <a:xfrm flipH="1">
            <a:off x="1813921" y="5006975"/>
            <a:ext cx="2079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74F0D6F-AF6C-064D-976D-112068CEAE78}"/>
              </a:ext>
            </a:extLst>
          </p:cNvPr>
          <p:cNvCxnSpPr>
            <a:cxnSpLocks/>
          </p:cNvCxnSpPr>
          <p:nvPr/>
        </p:nvCxnSpPr>
        <p:spPr>
          <a:xfrm flipH="1">
            <a:off x="6238524" y="4271485"/>
            <a:ext cx="189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A5274DA-41B6-0442-AA10-9C5911A5DC51}"/>
              </a:ext>
            </a:extLst>
          </p:cNvPr>
          <p:cNvCxnSpPr>
            <a:cxnSpLocks/>
          </p:cNvCxnSpPr>
          <p:nvPr/>
        </p:nvCxnSpPr>
        <p:spPr>
          <a:xfrm flipH="1">
            <a:off x="6238524" y="5693885"/>
            <a:ext cx="189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6850BCF-85CA-4141-B049-641D908F55C4}"/>
              </a:ext>
            </a:extLst>
          </p:cNvPr>
          <p:cNvCxnSpPr>
            <a:cxnSpLocks/>
          </p:cNvCxnSpPr>
          <p:nvPr/>
        </p:nvCxnSpPr>
        <p:spPr>
          <a:xfrm flipH="1">
            <a:off x="4132635" y="4906219"/>
            <a:ext cx="3974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970C669-80DC-9D45-BB59-F1B5156EBCD7}"/>
              </a:ext>
            </a:extLst>
          </p:cNvPr>
          <p:cNvCxnSpPr/>
          <p:nvPr/>
        </p:nvCxnSpPr>
        <p:spPr>
          <a:xfrm>
            <a:off x="259080" y="2976324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19AF530-C8E1-674F-9D9B-877560ACEF1D}"/>
              </a:ext>
            </a:extLst>
          </p:cNvPr>
          <p:cNvCxnSpPr/>
          <p:nvPr/>
        </p:nvCxnSpPr>
        <p:spPr>
          <a:xfrm>
            <a:off x="248920" y="3474123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28B52DF-6A13-214B-B403-B66BBF6A2E23}"/>
              </a:ext>
            </a:extLst>
          </p:cNvPr>
          <p:cNvCxnSpPr/>
          <p:nvPr/>
        </p:nvCxnSpPr>
        <p:spPr>
          <a:xfrm>
            <a:off x="177800" y="4478426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0A6556D-647F-EE47-8CCB-E59096C7D8BD}"/>
              </a:ext>
            </a:extLst>
          </p:cNvPr>
          <p:cNvCxnSpPr/>
          <p:nvPr/>
        </p:nvCxnSpPr>
        <p:spPr>
          <a:xfrm>
            <a:off x="177800" y="5189184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B2898EE8-A072-CA40-B72A-A01F247E4897}"/>
              </a:ext>
            </a:extLst>
          </p:cNvPr>
          <p:cNvCxnSpPr>
            <a:stCxn id="41" idx="0"/>
            <a:endCxn id="41" idx="5"/>
          </p:cNvCxnSpPr>
          <p:nvPr/>
        </p:nvCxnSpPr>
        <p:spPr>
          <a:xfrm rot="16200000" flipH="1">
            <a:off x="1652911" y="5960971"/>
            <a:ext cx="173442" cy="71842"/>
          </a:xfrm>
          <a:prstGeom prst="curvedConnector5">
            <a:avLst>
              <a:gd name="adj1" fmla="val -43934"/>
              <a:gd name="adj2" fmla="val 601041"/>
              <a:gd name="adj3" fmla="val 167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A456724-93C3-814D-A5A0-6281E99AABA2}"/>
              </a:ext>
            </a:extLst>
          </p:cNvPr>
          <p:cNvSpPr txBox="1"/>
          <p:nvPr/>
        </p:nvSpPr>
        <p:spPr>
          <a:xfrm>
            <a:off x="2054683" y="5847692"/>
            <a:ext cx="39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Possible wait needed if </a:t>
            </a:r>
          </a:p>
          <a:p>
            <a:r>
              <a:rPr lang="en-US" sz="1200" dirty="0"/>
              <a:t>uncertainty window &gt; </a:t>
            </a:r>
            <a:r>
              <a:rPr lang="en-US" sz="1200" dirty="0" err="1"/>
              <a:t>txn</a:t>
            </a:r>
            <a:r>
              <a:rPr lang="en-US" sz="1200" dirty="0"/>
              <a:t> duration</a:t>
            </a:r>
          </a:p>
        </p:txBody>
      </p:sp>
    </p:spTree>
    <p:extLst>
      <p:ext uri="{BB962C8B-B14F-4D97-AF65-F5344CB8AC3E}">
        <p14:creationId xmlns:p14="http://schemas.microsoft.com/office/powerpoint/2010/main" val="163693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5" y="-150709"/>
            <a:ext cx="10515600" cy="1325563"/>
          </a:xfrm>
        </p:spPr>
        <p:txBody>
          <a:bodyPr/>
          <a:lstStyle/>
          <a:p>
            <a:r>
              <a:rPr lang="en-US" dirty="0"/>
              <a:t>Push operation for conflict resolution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8600" y="6356350"/>
            <a:ext cx="2743200" cy="365125"/>
          </a:xfrm>
        </p:spPr>
        <p:txBody>
          <a:bodyPr/>
          <a:lstStyle/>
          <a:p>
            <a:fld id="{3B917CB5-27BD-4ECA-9D86-80D4B900A20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9C5FF-03EC-9A4F-8555-9FC711A21180}"/>
              </a:ext>
            </a:extLst>
          </p:cNvPr>
          <p:cNvSpPr/>
          <p:nvPr/>
        </p:nvSpPr>
        <p:spPr>
          <a:xfrm>
            <a:off x="283672" y="1313103"/>
            <a:ext cx="3825384" cy="4231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A7EA5-C44B-EB4A-89BC-ACE839415AC8}"/>
              </a:ext>
            </a:extLst>
          </p:cNvPr>
          <p:cNvSpPr txBox="1"/>
          <p:nvPr/>
        </p:nvSpPr>
        <p:spPr>
          <a:xfrm>
            <a:off x="1400603" y="1313102"/>
            <a:ext cx="20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Application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845223-2511-C048-BD28-FC248DCBF95C}"/>
              </a:ext>
            </a:extLst>
          </p:cNvPr>
          <p:cNvSpPr/>
          <p:nvPr/>
        </p:nvSpPr>
        <p:spPr>
          <a:xfrm>
            <a:off x="1514916" y="4740455"/>
            <a:ext cx="2069434" cy="5996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K2Client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044575-A207-0546-9059-BB68F289E8A1}"/>
              </a:ext>
            </a:extLst>
          </p:cNvPr>
          <p:cNvSpPr/>
          <p:nvPr/>
        </p:nvSpPr>
        <p:spPr>
          <a:xfrm>
            <a:off x="2573696" y="4800615"/>
            <a:ext cx="770021" cy="4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TSO Client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C7B0E4-4971-A14B-9E6C-C5E563A08249}"/>
              </a:ext>
            </a:extLst>
          </p:cNvPr>
          <p:cNvSpPr/>
          <p:nvPr/>
        </p:nvSpPr>
        <p:spPr>
          <a:xfrm>
            <a:off x="4734025" y="919267"/>
            <a:ext cx="950493" cy="798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TSO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068F3DE-FFCA-FB46-819B-C10E06BC399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584350" y="1318498"/>
            <a:ext cx="1149675" cy="3721800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2116E6-E2DA-9D42-89E7-8FA218559D12}"/>
              </a:ext>
            </a:extLst>
          </p:cNvPr>
          <p:cNvSpPr/>
          <p:nvPr/>
        </p:nvSpPr>
        <p:spPr>
          <a:xfrm>
            <a:off x="7900204" y="1039260"/>
            <a:ext cx="701844" cy="58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F9DF0B-8921-0448-8E90-5D1F181BD192}"/>
              </a:ext>
            </a:extLst>
          </p:cNvPr>
          <p:cNvSpPr/>
          <p:nvPr/>
        </p:nvSpPr>
        <p:spPr>
          <a:xfrm>
            <a:off x="5213821" y="2422246"/>
            <a:ext cx="3106454" cy="3822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K2 Node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E1BF938-DB77-E944-A6F5-E58DC57E779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3584350" y="1331892"/>
            <a:ext cx="4315854" cy="3708406"/>
          </a:xfrm>
          <a:prstGeom prst="curvedConnector3">
            <a:avLst>
              <a:gd name="adj1" fmla="val 29990"/>
            </a:avLst>
          </a:prstGeom>
          <a:ln w="25400" cmpd="sng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5B1D6C1-E47C-5B45-8BA6-B8A3A358EB86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584350" y="4333318"/>
            <a:ext cx="1629471" cy="7069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B3CDFD5-D702-D84A-BC79-3297E0979BA6}"/>
              </a:ext>
            </a:extLst>
          </p:cNvPr>
          <p:cNvSpPr/>
          <p:nvPr/>
        </p:nvSpPr>
        <p:spPr>
          <a:xfrm>
            <a:off x="10201266" y="978402"/>
            <a:ext cx="1383630" cy="616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411CD0A-F82A-8B46-90B4-34E860BAC925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H="1" flipV="1">
            <a:off x="10893081" y="1595228"/>
            <a:ext cx="721427" cy="3377820"/>
          </a:xfrm>
          <a:prstGeom prst="curvedConnector4">
            <a:avLst>
              <a:gd name="adj1" fmla="val -31687"/>
              <a:gd name="adj2" fmla="val 68819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DE2579E-BD25-4647-81FE-5E42C84F2005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 flipV="1">
            <a:off x="5684518" y="1039260"/>
            <a:ext cx="2566608" cy="279238"/>
          </a:xfrm>
          <a:prstGeom prst="curvedConnector4">
            <a:avLst>
              <a:gd name="adj1" fmla="val 43164"/>
              <a:gd name="adj2" fmla="val 224837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B3E7AD1-C114-2744-8469-DEED981E26D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7110226" y="1281346"/>
            <a:ext cx="797722" cy="1484078"/>
          </a:xfrm>
          <a:prstGeom prst="curvedConnector3">
            <a:avLst/>
          </a:prstGeom>
          <a:ln w="254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43A33E2-2D42-1046-941D-A1DC326921E2}"/>
              </a:ext>
            </a:extLst>
          </p:cNvPr>
          <p:cNvSpPr/>
          <p:nvPr/>
        </p:nvSpPr>
        <p:spPr>
          <a:xfrm>
            <a:off x="4794184" y="1318498"/>
            <a:ext cx="834191" cy="3150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7D50A3-A88B-3A46-B9AE-352EA0857D41}"/>
              </a:ext>
            </a:extLst>
          </p:cNvPr>
          <p:cNvGrpSpPr/>
          <p:nvPr/>
        </p:nvGrpSpPr>
        <p:grpSpPr>
          <a:xfrm>
            <a:off x="355867" y="3934327"/>
            <a:ext cx="1215180" cy="692410"/>
            <a:chOff x="838201" y="1682435"/>
            <a:chExt cx="3721772" cy="2318659"/>
          </a:xfrm>
        </p:grpSpPr>
        <p:sp>
          <p:nvSpPr>
            <p:cNvPr id="23" name="Vertical Scroll 22">
              <a:extLst>
                <a:ext uri="{FF2B5EF4-FFF2-40B4-BE49-F238E27FC236}">
                  <a16:creationId xmlns:a16="http://schemas.microsoft.com/office/drawing/2014/main" id="{DD004F2B-A28A-0A45-B22D-CAC75BA9DEB6}"/>
                </a:ext>
              </a:extLst>
            </p:cNvPr>
            <p:cNvSpPr/>
            <p:nvPr/>
          </p:nvSpPr>
          <p:spPr>
            <a:xfrm>
              <a:off x="838201" y="1682435"/>
              <a:ext cx="3721772" cy="2318659"/>
            </a:xfrm>
            <a:prstGeom prst="verticalScroll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49B043-84A9-E24A-98FB-1EF64753F13F}"/>
                </a:ext>
              </a:extLst>
            </p:cNvPr>
            <p:cNvSpPr txBox="1"/>
            <p:nvPr/>
          </p:nvSpPr>
          <p:spPr>
            <a:xfrm>
              <a:off x="1516979" y="2074498"/>
              <a:ext cx="2364212" cy="164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Txn</a:t>
              </a:r>
              <a:r>
                <a:rPr lang="en-US" sz="1400" dirty="0"/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Handle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55E0C6-77FA-2D47-A127-80C6A7813A27}"/>
              </a:ext>
            </a:extLst>
          </p:cNvPr>
          <p:cNvSpPr/>
          <p:nvPr/>
        </p:nvSpPr>
        <p:spPr>
          <a:xfrm>
            <a:off x="460288" y="1760218"/>
            <a:ext cx="1700817" cy="194202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Write:</a:t>
            </a:r>
          </a:p>
          <a:p>
            <a:pPr marL="285750" indent="-285750">
              <a:buFontTx/>
              <a:buChar char="-"/>
            </a:pPr>
            <a:r>
              <a:rPr lang="en-US" dirty="0"/>
              <a:t>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Txn</a:t>
            </a:r>
            <a:r>
              <a:rPr lang="en-US" dirty="0"/>
              <a:t> meta</a:t>
            </a:r>
          </a:p>
          <a:p>
            <a:pPr marL="285750" indent="-285750">
              <a:buFontTx/>
              <a:buChar char="-"/>
            </a:pPr>
            <a:r>
              <a:rPr lang="en-US" dirty="0"/>
              <a:t>TRH key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34EA7F4-CA7E-DE45-91CE-98AFDC94FBF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1411061" y="3601882"/>
            <a:ext cx="1038209" cy="12389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073C2BE-4B84-9647-8CDD-DC55901FFCCC}"/>
              </a:ext>
            </a:extLst>
          </p:cNvPr>
          <p:cNvSpPr/>
          <p:nvPr/>
        </p:nvSpPr>
        <p:spPr>
          <a:xfrm>
            <a:off x="5281731" y="2963223"/>
            <a:ext cx="2969395" cy="26180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MVCC</a:t>
            </a:r>
          </a:p>
          <a:p>
            <a:r>
              <a:rPr lang="en-US" dirty="0"/>
              <a:t>in-memory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store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224A6B9-3F2B-B648-BE09-795B55B90AD0}"/>
              </a:ext>
            </a:extLst>
          </p:cNvPr>
          <p:cNvSpPr/>
          <p:nvPr/>
        </p:nvSpPr>
        <p:spPr>
          <a:xfrm>
            <a:off x="5664501" y="5749831"/>
            <a:ext cx="2242417" cy="4424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Key Cache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574748F-139F-E94A-8B05-7EE4B57E9B02}"/>
              </a:ext>
            </a:extLst>
          </p:cNvPr>
          <p:cNvSpPr/>
          <p:nvPr/>
        </p:nvSpPr>
        <p:spPr>
          <a:xfrm>
            <a:off x="6572428" y="3106556"/>
            <a:ext cx="1568410" cy="233138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Existing WI: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Txn</a:t>
            </a:r>
            <a:r>
              <a:rPr lang="en-US" dirty="0"/>
              <a:t> meta</a:t>
            </a:r>
          </a:p>
          <a:p>
            <a:pPr marL="285750" indent="-285750">
              <a:buFontTx/>
              <a:buChar char="-"/>
            </a:pPr>
            <a:r>
              <a:rPr lang="en-US" dirty="0"/>
              <a:t>TRH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Status = PENDING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01CDB7-B5A3-8E44-9DFA-E7ED6F43224D}"/>
              </a:ext>
            </a:extLst>
          </p:cNvPr>
          <p:cNvSpPr/>
          <p:nvPr/>
        </p:nvSpPr>
        <p:spPr>
          <a:xfrm>
            <a:off x="2404521" y="1759679"/>
            <a:ext cx="1519514" cy="194202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Read:</a:t>
            </a:r>
          </a:p>
          <a:p>
            <a:pPr marL="285750" indent="-285750">
              <a:buFontTx/>
              <a:buChar char="-"/>
            </a:pPr>
            <a:r>
              <a:rPr lang="en-US" dirty="0"/>
              <a:t>Key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Txn</a:t>
            </a:r>
            <a:r>
              <a:rPr lang="en-US" dirty="0"/>
              <a:t> meta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FA2167-30F7-E149-97B8-BC37A4BC77DB}"/>
              </a:ext>
            </a:extLst>
          </p:cNvPr>
          <p:cNvCxnSpPr>
            <a:cxnSpLocks/>
            <a:stCxn id="28" idx="2"/>
          </p:cNvCxnSpPr>
          <p:nvPr/>
        </p:nvCxnSpPr>
        <p:spPr>
          <a:xfrm rot="5400000">
            <a:off x="2503291" y="4078928"/>
            <a:ext cx="1038209" cy="28376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175CD08-55FE-884B-B502-CEF635F614AD}"/>
              </a:ext>
            </a:extLst>
          </p:cNvPr>
          <p:cNvSpPr/>
          <p:nvPr/>
        </p:nvSpPr>
        <p:spPr>
          <a:xfrm>
            <a:off x="8701094" y="3701706"/>
            <a:ext cx="2913414" cy="254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K2 Node (TRH)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FAB7421-938F-004A-A2F0-BE2350C0E7B7}"/>
              </a:ext>
            </a:extLst>
          </p:cNvPr>
          <p:cNvSpPr/>
          <p:nvPr/>
        </p:nvSpPr>
        <p:spPr>
          <a:xfrm>
            <a:off x="8800072" y="4213426"/>
            <a:ext cx="2660408" cy="18724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Transaction Record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Determine transaction</a:t>
            </a:r>
          </a:p>
          <a:p>
            <a:pPr algn="ctr"/>
            <a:r>
              <a:rPr lang="en-US" sz="1200" dirty="0"/>
              <a:t> winner based on</a:t>
            </a:r>
          </a:p>
          <a:p>
            <a:pPr marL="171450" indent="-171450" algn="ctr">
              <a:buFontTx/>
              <a:buChar char="-"/>
            </a:pPr>
            <a:r>
              <a:rPr lang="en-US" sz="1200" dirty="0"/>
              <a:t>Priority</a:t>
            </a:r>
          </a:p>
          <a:p>
            <a:pPr marL="171450" indent="-171450" algn="ctr">
              <a:buFontTx/>
              <a:buChar char="-"/>
            </a:pPr>
            <a:r>
              <a:rPr lang="en-US" sz="1200" dirty="0"/>
              <a:t>Timestamp (pick newer)</a:t>
            </a:r>
          </a:p>
          <a:p>
            <a:pPr marL="171450" indent="-171450" algn="ctr">
              <a:buFontTx/>
              <a:buChar char="-"/>
            </a:pPr>
            <a:r>
              <a:rPr lang="en-US" sz="1200" dirty="0" err="1"/>
              <a:t>Txn</a:t>
            </a:r>
            <a:r>
              <a:rPr lang="en-US" sz="1200" dirty="0"/>
              <a:t> id ordering</a:t>
            </a:r>
          </a:p>
          <a:p>
            <a:pPr marL="171450" indent="-171450" algn="ctr">
              <a:buFontTx/>
              <a:buChar char="-"/>
            </a:pPr>
            <a:r>
              <a:rPr lang="en-US" sz="1200" dirty="0" err="1"/>
              <a:t>etc</a:t>
            </a:r>
            <a:endParaRPr lang="en-US" sz="1200" dirty="0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39A1C97-797D-A845-8F74-2A1FE85DA8EB}"/>
              </a:ext>
            </a:extLst>
          </p:cNvPr>
          <p:cNvCxnSpPr>
            <a:cxnSpLocks/>
            <a:stCxn id="15" idx="3"/>
            <a:endCxn id="43" idx="0"/>
          </p:cNvCxnSpPr>
          <p:nvPr/>
        </p:nvCxnSpPr>
        <p:spPr>
          <a:xfrm flipV="1">
            <a:off x="8320275" y="3701706"/>
            <a:ext cx="1837526" cy="631612"/>
          </a:xfrm>
          <a:prstGeom prst="curvedConnector4">
            <a:avLst>
              <a:gd name="adj1" fmla="val 10362"/>
              <a:gd name="adj2" fmla="val 3387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CE985B-DA29-EE45-8F3A-23EDB85C80DC}"/>
              </a:ext>
            </a:extLst>
          </p:cNvPr>
          <p:cNvSpPr txBox="1"/>
          <p:nvPr/>
        </p:nvSpPr>
        <p:spPr>
          <a:xfrm>
            <a:off x="8380000" y="1972576"/>
            <a:ext cx="12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7266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E26DF2C-3DE0-6340-AFAA-6102F1B43DCB}"/>
              </a:ext>
            </a:extLst>
          </p:cNvPr>
          <p:cNvSpPr/>
          <p:nvPr/>
        </p:nvSpPr>
        <p:spPr>
          <a:xfrm>
            <a:off x="9577675" y="4762276"/>
            <a:ext cx="2248565" cy="1567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K2Node </a:t>
            </a:r>
          </a:p>
          <a:p>
            <a:pPr algn="ctr"/>
            <a:r>
              <a:rPr lang="en-US" dirty="0"/>
              <a:t>(other participants)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4E9FB9-A6F0-C84D-8680-107ADD75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B917CB5-27BD-4ECA-9D86-80D4B900A2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2" name="Title 12">
            <a:extLst>
              <a:ext uri="{FF2B5EF4-FFF2-40B4-BE49-F238E27FC236}">
                <a16:creationId xmlns:a16="http://schemas.microsoft.com/office/drawing/2014/main" id="{CDB3A480-B409-BB4A-BF11-4374D3E9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0638"/>
            <a:ext cx="10515600" cy="1325563"/>
          </a:xfrm>
        </p:spPr>
        <p:txBody>
          <a:bodyPr/>
          <a:lstStyle/>
          <a:p>
            <a:r>
              <a:rPr lang="en-US" dirty="0"/>
              <a:t>Ending a transaction</a:t>
            </a:r>
          </a:p>
        </p:txBody>
      </p: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66843C3D-8D50-A940-BF54-DB3B02A610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17CB5-27BD-4ECA-9D86-80D4B900A2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CC29B92-311A-8649-8BAE-9D0BE3C8B55F}"/>
              </a:ext>
            </a:extLst>
          </p:cNvPr>
          <p:cNvSpPr/>
          <p:nvPr/>
        </p:nvSpPr>
        <p:spPr>
          <a:xfrm>
            <a:off x="669751" y="1313103"/>
            <a:ext cx="4303299" cy="4231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6E2590-4773-FB44-9402-9C951191F11D}"/>
              </a:ext>
            </a:extLst>
          </p:cNvPr>
          <p:cNvSpPr txBox="1"/>
          <p:nvPr/>
        </p:nvSpPr>
        <p:spPr>
          <a:xfrm>
            <a:off x="1786683" y="1313102"/>
            <a:ext cx="20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Application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2BCA75C-A2C5-E244-9C06-77073C98568E}"/>
              </a:ext>
            </a:extLst>
          </p:cNvPr>
          <p:cNvSpPr/>
          <p:nvPr/>
        </p:nvSpPr>
        <p:spPr>
          <a:xfrm>
            <a:off x="1900996" y="4740455"/>
            <a:ext cx="2069434" cy="5996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K2Client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C8AE8CA-7344-154D-B277-926F58B6BF69}"/>
              </a:ext>
            </a:extLst>
          </p:cNvPr>
          <p:cNvSpPr/>
          <p:nvPr/>
        </p:nvSpPr>
        <p:spPr>
          <a:xfrm>
            <a:off x="2959776" y="4800615"/>
            <a:ext cx="770021" cy="49329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TSO Client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D5E9099-4192-5C4E-9992-66333F6B69A0}"/>
              </a:ext>
            </a:extLst>
          </p:cNvPr>
          <p:cNvSpPr/>
          <p:nvPr/>
        </p:nvSpPr>
        <p:spPr>
          <a:xfrm>
            <a:off x="7832559" y="1313102"/>
            <a:ext cx="950493" cy="798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TSO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44D0D2E-1C3A-B44E-AC20-C6A10B8BA540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970430" y="1712333"/>
            <a:ext cx="3862129" cy="3327965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F5D068A-A7BD-6E48-B74C-64D715342A2C}"/>
              </a:ext>
            </a:extLst>
          </p:cNvPr>
          <p:cNvSpPr/>
          <p:nvPr/>
        </p:nvSpPr>
        <p:spPr>
          <a:xfrm>
            <a:off x="9027698" y="2093495"/>
            <a:ext cx="701844" cy="58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CPO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BFCC51A-85DA-F144-AA07-5106B2DAFDC1}"/>
              </a:ext>
            </a:extLst>
          </p:cNvPr>
          <p:cNvSpPr/>
          <p:nvPr/>
        </p:nvSpPr>
        <p:spPr>
          <a:xfrm>
            <a:off x="6209504" y="4301462"/>
            <a:ext cx="2005263" cy="2028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K2Node (TRH)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6E71E2D8-07A3-0C42-A14B-E9E1C7156AD6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3970430" y="2386127"/>
            <a:ext cx="5057268" cy="2654171"/>
          </a:xfrm>
          <a:prstGeom prst="curvedConnector3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1F8ECA4-64CA-0B41-99F9-B23C380337FC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3970430" y="5040298"/>
            <a:ext cx="2239074" cy="27527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ED50CA-B318-D746-A960-09971D67CF7C}"/>
              </a:ext>
            </a:extLst>
          </p:cNvPr>
          <p:cNvSpPr/>
          <p:nvPr/>
        </p:nvSpPr>
        <p:spPr>
          <a:xfrm>
            <a:off x="10138619" y="3692681"/>
            <a:ext cx="1383630" cy="616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4DD802B-DDE0-CD4A-B233-508FD506BB87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8214767" y="4001094"/>
            <a:ext cx="1923852" cy="1314477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FE8238D2-5F65-BC44-97D7-D132257A751A}"/>
              </a:ext>
            </a:extLst>
          </p:cNvPr>
          <p:cNvCxnSpPr>
            <a:cxnSpLocks/>
            <a:stCxn id="58" idx="3"/>
            <a:endCxn id="60" idx="0"/>
          </p:cNvCxnSpPr>
          <p:nvPr/>
        </p:nvCxnSpPr>
        <p:spPr>
          <a:xfrm>
            <a:off x="8783052" y="1712333"/>
            <a:ext cx="595568" cy="381162"/>
          </a:xfrm>
          <a:prstGeom prst="curved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DA0A50F1-F3A3-7A46-80D2-3018ADE06A79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rot="5400000">
            <a:off x="7484027" y="2406868"/>
            <a:ext cx="1622703" cy="2166484"/>
          </a:xfrm>
          <a:prstGeom prst="curved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4C91BEBD-93BC-B24E-873A-445691C99EDF}"/>
              </a:ext>
            </a:extLst>
          </p:cNvPr>
          <p:cNvSpPr/>
          <p:nvPr/>
        </p:nvSpPr>
        <p:spPr>
          <a:xfrm>
            <a:off x="7892718" y="1712333"/>
            <a:ext cx="834191" cy="3150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69" name="Vertical Scroll 68">
            <a:extLst>
              <a:ext uri="{FF2B5EF4-FFF2-40B4-BE49-F238E27FC236}">
                <a16:creationId xmlns:a16="http://schemas.microsoft.com/office/drawing/2014/main" id="{4A2D8F0A-2E7F-934B-94F8-353874B1B1BE}"/>
              </a:ext>
            </a:extLst>
          </p:cNvPr>
          <p:cNvSpPr/>
          <p:nvPr/>
        </p:nvSpPr>
        <p:spPr>
          <a:xfrm>
            <a:off x="838201" y="1682435"/>
            <a:ext cx="3721772" cy="2654170"/>
          </a:xfrm>
          <a:prstGeom prst="verticalScrol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b="1" u="sng" dirty="0">
                <a:solidFill>
                  <a:schemeClr val="bg1"/>
                </a:solidFill>
              </a:rPr>
              <a:t>K2Timestamp</a:t>
            </a:r>
          </a:p>
          <a:p>
            <a:pPr marL="285750" indent="-285750">
              <a:buFontTx/>
              <a:buChar char="-"/>
            </a:pPr>
            <a:r>
              <a:rPr lang="en-US" b="1" u="sng" dirty="0">
                <a:solidFill>
                  <a:schemeClr val="bg1"/>
                </a:solidFill>
              </a:rPr>
              <a:t>TRH key</a:t>
            </a:r>
          </a:p>
          <a:p>
            <a:pPr marL="285750" indent="-285750">
              <a:buFontTx/>
              <a:buChar char="-"/>
            </a:pPr>
            <a:r>
              <a:rPr lang="en-US" b="1" u="sng" dirty="0" err="1">
                <a:solidFill>
                  <a:schemeClr val="bg1"/>
                </a:solidFill>
              </a:rPr>
              <a:t>Txn</a:t>
            </a:r>
            <a:r>
              <a:rPr lang="en-US" b="1" u="sng" dirty="0">
                <a:solidFill>
                  <a:schemeClr val="bg1"/>
                </a:solidFill>
              </a:rPr>
              <a:t> id</a:t>
            </a:r>
          </a:p>
          <a:p>
            <a:pPr marL="285750" indent="-285750">
              <a:buFontTx/>
              <a:buChar char="-"/>
            </a:pPr>
            <a:r>
              <a:rPr lang="en-US" b="1" u="sng" dirty="0">
                <a:solidFill>
                  <a:schemeClr val="bg1"/>
                </a:solidFill>
              </a:rPr>
              <a:t>Priority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Set&lt;</a:t>
            </a:r>
            <a:r>
              <a:rPr lang="en-US" dirty="0" err="1">
                <a:solidFill>
                  <a:schemeClr val="bg1"/>
                </a:solidFill>
              </a:rPr>
              <a:t>WriteKeys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Local Start Time (to calculate total duration for extra wait)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C526B9FA-12DA-0842-8C66-A39F34BF83ED}"/>
              </a:ext>
            </a:extLst>
          </p:cNvPr>
          <p:cNvCxnSpPr>
            <a:cxnSpLocks/>
            <a:stCxn id="56" idx="1"/>
            <a:endCxn id="69" idx="2"/>
          </p:cNvCxnSpPr>
          <p:nvPr/>
        </p:nvCxnSpPr>
        <p:spPr>
          <a:xfrm rot="10800000" flipH="1">
            <a:off x="1900995" y="4336606"/>
            <a:ext cx="798091" cy="703693"/>
          </a:xfrm>
          <a:prstGeom prst="curvedConnector4">
            <a:avLst>
              <a:gd name="adj1" fmla="val -28643"/>
              <a:gd name="adj2" fmla="val 71305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E997FF1-0595-AA4E-B87A-80E7A3590971}"/>
              </a:ext>
            </a:extLst>
          </p:cNvPr>
          <p:cNvSpPr txBox="1"/>
          <p:nvPr/>
        </p:nvSpPr>
        <p:spPr>
          <a:xfrm>
            <a:off x="2135601" y="1672385"/>
            <a:ext cx="236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Handle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D2CA547-CE2B-9B4F-83D6-A138BC1027DF}"/>
              </a:ext>
            </a:extLst>
          </p:cNvPr>
          <p:cNvSpPr/>
          <p:nvPr/>
        </p:nvSpPr>
        <p:spPr>
          <a:xfrm>
            <a:off x="6309163" y="4702058"/>
            <a:ext cx="1805945" cy="15147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Transaction Record</a:t>
            </a:r>
          </a:p>
          <a:p>
            <a:pPr algn="ctr"/>
            <a:r>
              <a:rPr lang="en-US" sz="1200" dirty="0"/>
              <a:t>- </a:t>
            </a:r>
            <a:r>
              <a:rPr lang="en-US" sz="1200" dirty="0" err="1"/>
              <a:t>Txn</a:t>
            </a:r>
            <a:r>
              <a:rPr lang="en-US" sz="1200" dirty="0"/>
              <a:t> state= </a:t>
            </a:r>
            <a:r>
              <a:rPr lang="en-US" sz="1200" dirty="0" err="1"/>
              <a:t>Commited</a:t>
            </a:r>
            <a:r>
              <a:rPr lang="en-US" sz="1200" dirty="0"/>
              <a:t>/Aborted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D5633CC8-481C-E844-A4CD-E6F9B79BA1A8}"/>
              </a:ext>
            </a:extLst>
          </p:cNvPr>
          <p:cNvSpPr/>
          <p:nvPr/>
        </p:nvSpPr>
        <p:spPr>
          <a:xfrm>
            <a:off x="9425275" y="4609876"/>
            <a:ext cx="2248565" cy="1567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K2Node </a:t>
            </a:r>
          </a:p>
          <a:p>
            <a:pPr algn="ctr"/>
            <a:r>
              <a:rPr lang="en-US" dirty="0"/>
              <a:t>(other participants)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7343B4B-34F9-7D45-B309-2351720EBC2B}"/>
              </a:ext>
            </a:extLst>
          </p:cNvPr>
          <p:cNvSpPr/>
          <p:nvPr/>
        </p:nvSpPr>
        <p:spPr>
          <a:xfrm>
            <a:off x="9729542" y="5317146"/>
            <a:ext cx="1476938" cy="7703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MVCC</a:t>
            </a:r>
          </a:p>
          <a:p>
            <a:pPr algn="ctr"/>
            <a:r>
              <a:rPr lang="en-US" sz="1200" dirty="0"/>
              <a:t>Convert WI to committed value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24F33AC8-5415-AF42-995E-96134B7AFC5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8214767" y="5315571"/>
            <a:ext cx="1195139" cy="463560"/>
          </a:xfrm>
          <a:prstGeom prst="curvedConnector3">
            <a:avLst/>
          </a:prstGeom>
          <a:ln w="254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D2EC9D2-EADE-6241-A48D-C8B9ABA9E0A6}"/>
              </a:ext>
            </a:extLst>
          </p:cNvPr>
          <p:cNvSpPr txBox="1"/>
          <p:nvPr/>
        </p:nvSpPr>
        <p:spPr>
          <a:xfrm>
            <a:off x="8323056" y="5139346"/>
            <a:ext cx="113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Async</a:t>
            </a:r>
          </a:p>
          <a:p>
            <a:r>
              <a:rPr lang="en-US" sz="1400" dirty="0"/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259953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A13E320-3266-6747-A076-4ED9BBE2A7D8}"/>
              </a:ext>
            </a:extLst>
          </p:cNvPr>
          <p:cNvSpPr txBox="1">
            <a:spLocks/>
          </p:cNvSpPr>
          <p:nvPr/>
        </p:nvSpPr>
        <p:spPr>
          <a:xfrm>
            <a:off x="264042" y="-89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cost, revisited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DB58B0B-E544-C54C-8380-15504EE4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2C59DC-1773-4ED1-A17D-B41A7B66538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7EA7D6-85DA-3A4A-9EA6-DEB489093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48940"/>
              </p:ext>
            </p:extLst>
          </p:nvPr>
        </p:nvGraphicFramePr>
        <p:xfrm>
          <a:off x="2032000" y="1694816"/>
          <a:ext cx="81279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312007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1833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04700312"/>
                    </a:ext>
                  </a:extLst>
                </a:gridCol>
              </a:tblGrid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Local DC roundtrip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Remote DC roundtrip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36408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Percolator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~0-10?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6988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61083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Spanner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4117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YugabyteDB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8813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CockroachDB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6612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RO local (best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32028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R/W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(R, W, WP, C, CP)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(WP, CP)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9897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R/W 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(WP, CP)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(R, W, WP, C, CP)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59660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22025E5-0D13-CF41-A388-67401E2EA5EA}"/>
              </a:ext>
            </a:extLst>
          </p:cNvPr>
          <p:cNvSpPr txBox="1"/>
          <p:nvPr/>
        </p:nvSpPr>
        <p:spPr>
          <a:xfrm>
            <a:off x="426720" y="4074160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case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8C5F7-976F-3F43-8CC7-6CCD4F945589}"/>
              </a:ext>
            </a:extLst>
          </p:cNvPr>
          <p:cNvCxnSpPr>
            <a:stCxn id="13" idx="3"/>
          </p:cNvCxnSpPr>
          <p:nvPr/>
        </p:nvCxnSpPr>
        <p:spPr>
          <a:xfrm flipV="1">
            <a:off x="1544320" y="4206240"/>
            <a:ext cx="487680" cy="32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9C295C-E8DF-4B4F-9BFB-366BB7715740}"/>
              </a:ext>
            </a:extLst>
          </p:cNvPr>
          <p:cNvSpPr txBox="1"/>
          <p:nvPr/>
        </p:nvSpPr>
        <p:spPr>
          <a:xfrm>
            <a:off x="2032000" y="4836160"/>
            <a:ext cx="860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Conflict detection is purely in-memory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Conflict outcome determination requires additional coordination/roundtrips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additional wait needed if uncertainty window ~= network roundtrip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 write to disk is not necessary if we perform quorum writes to persistence.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89A36-EF2D-E34C-8239-ABFC09C376AF}"/>
              </a:ext>
            </a:extLst>
          </p:cNvPr>
          <p:cNvSpPr txBox="1"/>
          <p:nvPr/>
        </p:nvSpPr>
        <p:spPr>
          <a:xfrm>
            <a:off x="10159999" y="3413760"/>
            <a:ext cx="19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R: read</a:t>
            </a:r>
          </a:p>
          <a:p>
            <a:r>
              <a:rPr lang="en-US" dirty="0"/>
              <a:t>W: write</a:t>
            </a:r>
          </a:p>
          <a:p>
            <a:r>
              <a:rPr lang="en-US" dirty="0"/>
              <a:t>C: commit</a:t>
            </a:r>
          </a:p>
          <a:p>
            <a:r>
              <a:rPr lang="en-US" dirty="0"/>
              <a:t>CP: commit persist</a:t>
            </a:r>
          </a:p>
          <a:p>
            <a:r>
              <a:rPr lang="en-US" dirty="0"/>
              <a:t>WP: write persist</a:t>
            </a:r>
          </a:p>
        </p:txBody>
      </p:sp>
    </p:spTree>
    <p:extLst>
      <p:ext uri="{BB962C8B-B14F-4D97-AF65-F5344CB8AC3E}">
        <p14:creationId xmlns:p14="http://schemas.microsoft.com/office/powerpoint/2010/main" val="332176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70DF-33F7-46CD-BC25-C6562003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66A0-35E5-408F-ACD8-9F8F856AF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Chogori</a:t>
            </a:r>
            <a:r>
              <a:rPr lang="en-US" sz="2400" dirty="0"/>
              <a:t> Project Overview </a:t>
            </a:r>
          </a:p>
          <a:p>
            <a:pPr lvl="1"/>
            <a:r>
              <a:rPr lang="en-US" sz="2000" dirty="0"/>
              <a:t>Given by Hao “Jerry” Feng (</a:t>
            </a:r>
            <a:r>
              <a:rPr lang="en-US" sz="2000" dirty="0">
                <a:hlinkClick r:id="rId2"/>
              </a:rPr>
              <a:t>jerry.feng@futurewei.com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 err="1"/>
              <a:t>Chogori</a:t>
            </a:r>
            <a:r>
              <a:rPr lang="en-US" sz="2400" dirty="0"/>
              <a:t> low latency platform - integrated computing, networking scheduling, etc.</a:t>
            </a:r>
          </a:p>
          <a:p>
            <a:pPr lvl="1"/>
            <a:r>
              <a:rPr lang="en-US" sz="2000" dirty="0"/>
              <a:t>Given by Justin Funston (</a:t>
            </a:r>
            <a:r>
              <a:rPr lang="en-US" sz="2000" dirty="0">
                <a:hlinkClick r:id="rId3"/>
              </a:rPr>
              <a:t>justin.funston@futurwei.com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Novel low latency distributed transaction protocol </a:t>
            </a:r>
            <a:r>
              <a:rPr lang="en-US" sz="2400" b="1" dirty="0"/>
              <a:t>K2-3SI</a:t>
            </a:r>
            <a:r>
              <a:rPr lang="en-US" sz="2400" dirty="0"/>
              <a:t> and TSO in </a:t>
            </a:r>
            <a:r>
              <a:rPr lang="en-US" sz="2400" dirty="0" err="1"/>
              <a:t>Chogori</a:t>
            </a:r>
            <a:endParaRPr lang="en-US" sz="2400" dirty="0"/>
          </a:p>
          <a:p>
            <a:pPr lvl="1"/>
            <a:r>
              <a:rPr lang="en-US" sz="2000" dirty="0"/>
              <a:t>Given by Ivan Avramov (</a:t>
            </a:r>
            <a:r>
              <a:rPr lang="en-US" sz="2000" dirty="0">
                <a:hlinkClick r:id="rId4"/>
              </a:rPr>
              <a:t>ivan.avramov@futurewei.com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46671-2A34-44AE-BB6E-E02A3B9D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6289-3F38-4E6E-8C7A-44525430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68B1248-4CEE-4073-AD33-CB4597F4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dirty="0"/>
              <a:t>TPC-C Results</a:t>
            </a:r>
            <a:endParaRPr lang="en-US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A48EE31-9B58-45AF-933A-113607CC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75"/>
            <a:ext cx="10515600" cy="48826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New Order and Payment transaction types</a:t>
            </a:r>
          </a:p>
          <a:p>
            <a:r>
              <a:rPr lang="en-US" sz="2800" dirty="0"/>
              <a:t>No wait time</a:t>
            </a:r>
          </a:p>
          <a:p>
            <a:r>
              <a:rPr lang="en-US" dirty="0"/>
              <a:t>1x</a:t>
            </a:r>
            <a:r>
              <a:rPr lang="en-US" sz="2800" dirty="0"/>
              <a:t>4 client cores, 2x4 server cores</a:t>
            </a:r>
          </a:p>
          <a:p>
            <a:r>
              <a:rPr lang="en-US" sz="2800" dirty="0"/>
              <a:t>12 Warehouses</a:t>
            </a:r>
          </a:p>
          <a:p>
            <a:r>
              <a:rPr lang="en-US" sz="2800" dirty="0"/>
              <a:t>40Gb RDMA</a:t>
            </a:r>
          </a:p>
          <a:p>
            <a:endParaRPr lang="en-US" sz="2800" dirty="0"/>
          </a:p>
          <a:p>
            <a:r>
              <a:rPr lang="en-US" sz="2800" b="1" dirty="0"/>
              <a:t>9,600</a:t>
            </a:r>
            <a:r>
              <a:rPr lang="en-US" sz="2800" dirty="0"/>
              <a:t> transactions/second</a:t>
            </a:r>
          </a:p>
          <a:p>
            <a:r>
              <a:rPr lang="en-US" sz="2800" b="1" dirty="0"/>
              <a:t>283,000</a:t>
            </a:r>
            <a:r>
              <a:rPr lang="en-US" sz="2800" dirty="0"/>
              <a:t> KV read or write ops/second</a:t>
            </a:r>
          </a:p>
          <a:p>
            <a:r>
              <a:rPr lang="en-US" sz="2800" dirty="0"/>
              <a:t>p50 New Order latency: </a:t>
            </a:r>
            <a:r>
              <a:rPr lang="en-US" sz="2800" b="1" dirty="0"/>
              <a:t>440 </a:t>
            </a:r>
            <a:r>
              <a:rPr lang="en-US" sz="2800" b="1" dirty="0" err="1"/>
              <a:t>usec</a:t>
            </a:r>
            <a:endParaRPr lang="en-US" sz="2800" b="1" dirty="0"/>
          </a:p>
          <a:p>
            <a:r>
              <a:rPr lang="en-US" sz="2800" dirty="0"/>
              <a:t>p99.9 New Order latency: </a:t>
            </a:r>
            <a:r>
              <a:rPr lang="en-US" sz="2800" b="1" dirty="0"/>
              <a:t>820 </a:t>
            </a:r>
            <a:r>
              <a:rPr lang="en-US" sz="2800" b="1" dirty="0" err="1"/>
              <a:t>usec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387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CA896-61EC-4108-B395-97F552CF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1B5B0D0-A761-4A30-9F3C-2124431D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  <a:endParaRPr lang="en-US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8323E6A-828D-46A9-9E7F-9C7B23CA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75"/>
            <a:ext cx="10515600" cy="4882636"/>
          </a:xfrm>
        </p:spPr>
        <p:txBody>
          <a:bodyPr>
            <a:normAutofit/>
          </a:bodyPr>
          <a:lstStyle/>
          <a:p>
            <a:r>
              <a:rPr lang="en-US" sz="2800" dirty="0"/>
              <a:t>SQL layer</a:t>
            </a:r>
          </a:p>
          <a:p>
            <a:r>
              <a:rPr lang="en-US" sz="2800" dirty="0"/>
              <a:t>XDP+UDP-based protocol to replace RDMA</a:t>
            </a:r>
          </a:p>
          <a:p>
            <a:r>
              <a:rPr lang="en-US" sz="2800" dirty="0"/>
              <a:t>Network-optimized data structures</a:t>
            </a:r>
          </a:p>
          <a:p>
            <a:r>
              <a:rPr lang="en-US" sz="2800" dirty="0"/>
              <a:t>Integrate with storage hierarchy: SCM and SSD</a:t>
            </a:r>
          </a:p>
          <a:p>
            <a:r>
              <a:rPr lang="en-US" sz="2800" dirty="0"/>
              <a:t>ARM support</a:t>
            </a:r>
          </a:p>
        </p:txBody>
      </p:sp>
    </p:spTree>
    <p:extLst>
      <p:ext uri="{BB962C8B-B14F-4D97-AF65-F5344CB8AC3E}">
        <p14:creationId xmlns:p14="http://schemas.microsoft.com/office/powerpoint/2010/main" val="33893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3ABE8981-80F6-4855-9DBF-709548E9A2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04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Q&amp;A: Thank you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BC83-0FE4-4EE3-8F90-45D1A7160877}"/>
              </a:ext>
            </a:extLst>
          </p:cNvPr>
          <p:cNvSpPr txBox="1"/>
          <p:nvPr/>
        </p:nvSpPr>
        <p:spPr>
          <a:xfrm>
            <a:off x="838200" y="2398894"/>
            <a:ext cx="106396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Offline questions?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group: </a:t>
            </a:r>
            <a:r>
              <a:rPr lang="en-US" sz="2000" dirty="0">
                <a:hlinkClick r:id="rId2"/>
              </a:rPr>
              <a:t>https://groups.google.com/forum/#!forum/chogori-dev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code, design documents, performance results: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https://github.com/futurewei-cloud/chogori-platform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Hao “Jerry” Feng (</a:t>
            </a:r>
            <a:r>
              <a:rPr lang="en-US" sz="2400" dirty="0">
                <a:hlinkClick r:id="rId4"/>
              </a:rPr>
              <a:t>jerry.feng@futurewei.com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Justin Funston (</a:t>
            </a:r>
            <a:r>
              <a:rPr lang="en-US" sz="2400" dirty="0">
                <a:hlinkClick r:id="rId5"/>
              </a:rPr>
              <a:t>justin.funston@futurewei.com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Ivan Avramov (</a:t>
            </a:r>
            <a:r>
              <a:rPr lang="en-US" sz="2400" dirty="0">
                <a:hlinkClick r:id="rId6"/>
              </a:rPr>
              <a:t>ivan.avramov@futurewei.com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54E9E-825C-4AC6-9900-4CD6AB50774D}"/>
              </a:ext>
            </a:extLst>
          </p:cNvPr>
          <p:cNvSpPr txBox="1"/>
          <p:nvPr/>
        </p:nvSpPr>
        <p:spPr>
          <a:xfrm>
            <a:off x="2183005" y="1027906"/>
            <a:ext cx="8167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6"/>
                </a:solidFill>
              </a:rPr>
              <a:t>We are hiring! </a:t>
            </a:r>
          </a:p>
        </p:txBody>
      </p:sp>
    </p:spTree>
    <p:extLst>
      <p:ext uri="{BB962C8B-B14F-4D97-AF65-F5344CB8AC3E}">
        <p14:creationId xmlns:p14="http://schemas.microsoft.com/office/powerpoint/2010/main" val="43706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5B54-4959-4DC4-B9FA-6C08E6E8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Chogori</a:t>
            </a:r>
            <a:r>
              <a:rPr lang="en-US" dirty="0"/>
              <a:t>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6BAA-E943-43C0-B963-4E2425C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endParaRPr lang="en-US" sz="1400" dirty="0"/>
          </a:p>
          <a:p>
            <a:pPr marL="285750" indent="-285750"/>
            <a:r>
              <a:rPr lang="en-US" dirty="0" err="1"/>
              <a:t>Chogori</a:t>
            </a:r>
            <a:r>
              <a:rPr lang="en-US" dirty="0"/>
              <a:t> is piloting project for next generation of cloud scale distributed data platform. </a:t>
            </a:r>
          </a:p>
          <a:p>
            <a:pPr marL="742950" lvl="1" indent="-285750"/>
            <a:r>
              <a:rPr lang="en-US" sz="1600" dirty="0"/>
              <a:t>    High efficient distributed transaction with strong consistency and high throughput.</a:t>
            </a:r>
          </a:p>
          <a:p>
            <a:pPr marL="742950" lvl="1" indent="-285750"/>
            <a:r>
              <a:rPr lang="en-US" sz="1600" dirty="0"/>
              <a:t>    Microsecond latency distributed operation with memory centric processing.</a:t>
            </a:r>
          </a:p>
          <a:p>
            <a:pPr marL="914400" lvl="1" indent="-457200"/>
            <a:r>
              <a:rPr lang="en-US" sz="1600" dirty="0"/>
              <a:t>Flexible platform architecture for future multiple cloud scale services</a:t>
            </a:r>
          </a:p>
          <a:p>
            <a:pPr marL="914400" lvl="1" indent="-457200"/>
            <a:endParaRPr lang="en-US" sz="1600" dirty="0"/>
          </a:p>
          <a:p>
            <a:pPr marL="285750" indent="-285750"/>
            <a:r>
              <a:rPr lang="en-US" dirty="0"/>
              <a:t>Newly cloud DC technology is driving new efficient and cost effective system architecture.</a:t>
            </a:r>
          </a:p>
          <a:p>
            <a:pPr marL="914400" lvl="1" indent="-457200"/>
            <a:r>
              <a:rPr lang="en-US" sz="1600" u="sng" dirty="0"/>
              <a:t>Computing</a:t>
            </a:r>
            <a:r>
              <a:rPr lang="en-US" sz="1600" dirty="0"/>
              <a:t> – </a:t>
            </a:r>
            <a:r>
              <a:rPr lang="en-US" sz="1600" strike="sngStrike" dirty="0"/>
              <a:t>Moore’s law</a:t>
            </a:r>
            <a:r>
              <a:rPr lang="en-US" sz="1600" dirty="0"/>
              <a:t>, Amdahl's law -&gt; coordination-free parallelism. SIMD, GPU, and DSA. </a:t>
            </a:r>
          </a:p>
          <a:p>
            <a:pPr marL="914400" lvl="1" indent="-457200"/>
            <a:r>
              <a:rPr lang="en-US" sz="1600" u="sng" dirty="0"/>
              <a:t>Networking</a:t>
            </a:r>
            <a:r>
              <a:rPr lang="en-US" sz="1600" dirty="0"/>
              <a:t> – Faster, kernel bypass.</a:t>
            </a:r>
          </a:p>
          <a:p>
            <a:pPr marL="914400" lvl="1" indent="-457200"/>
            <a:r>
              <a:rPr lang="en-US" sz="1600" u="sng" dirty="0"/>
              <a:t>Storage</a:t>
            </a:r>
            <a:r>
              <a:rPr lang="en-US" sz="1600" dirty="0"/>
              <a:t> - New memory/storage tier. </a:t>
            </a:r>
          </a:p>
          <a:p>
            <a:pPr marL="914400" lvl="1" indent="-457200"/>
            <a:endParaRPr lang="en-US" sz="1600" dirty="0"/>
          </a:p>
          <a:p>
            <a:pPr marL="457200" indent="-457200"/>
            <a:r>
              <a:rPr lang="en-US" dirty="0" err="1"/>
              <a:t>Chogori</a:t>
            </a:r>
            <a:r>
              <a:rPr lang="en-US" dirty="0"/>
              <a:t> innovations (phase I)</a:t>
            </a:r>
          </a:p>
          <a:p>
            <a:pPr marL="914400" lvl="1" indent="-457200"/>
            <a:r>
              <a:rPr lang="en-US" sz="1600" dirty="0"/>
              <a:t>Low latency platform – integrated network core bypass and data processing</a:t>
            </a:r>
          </a:p>
          <a:p>
            <a:pPr marL="914400" lvl="1" indent="-457200"/>
            <a:r>
              <a:rPr lang="en-US" sz="1600" dirty="0"/>
              <a:t>K2-3SI – </a:t>
            </a:r>
            <a:r>
              <a:rPr lang="en-US" sz="1600" b="1" u="sng" dirty="0"/>
              <a:t>S</a:t>
            </a:r>
            <a:r>
              <a:rPr lang="en-US" sz="1600" dirty="0"/>
              <a:t>equential consistency with external causal relationship, and </a:t>
            </a:r>
            <a:r>
              <a:rPr lang="en-US" sz="1600" b="1" u="sng" dirty="0"/>
              <a:t>S</a:t>
            </a:r>
            <a:r>
              <a:rPr lang="en-US" sz="1600" dirty="0"/>
              <a:t>erializable </a:t>
            </a:r>
            <a:r>
              <a:rPr lang="en-US" sz="1600" b="1" u="sng" dirty="0"/>
              <a:t>S</a:t>
            </a:r>
            <a:r>
              <a:rPr lang="en-US" sz="1600" dirty="0"/>
              <a:t>napshot </a:t>
            </a:r>
            <a:r>
              <a:rPr lang="en-US" sz="1600" b="1" u="sng" dirty="0"/>
              <a:t>I</a:t>
            </a:r>
            <a:r>
              <a:rPr lang="en-US" sz="1600" dirty="0"/>
              <a:t>solation level.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A3D96-35AD-43C9-80F6-7E45C945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D46D-06E6-4B39-AF97-D825B342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Chogori</a:t>
            </a:r>
            <a:r>
              <a:rPr lang="en-US" dirty="0"/>
              <a:t> Platform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C05D-423F-481F-A02F-505C4E21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Microsecond-level request latencies</a:t>
            </a:r>
          </a:p>
          <a:p>
            <a:r>
              <a:rPr lang="en-US" dirty="0"/>
              <a:t>High throughput: &gt;100,000 requests/second/core</a:t>
            </a:r>
          </a:p>
          <a:p>
            <a:r>
              <a:rPr lang="en-US" dirty="0"/>
              <a:t>Multi-core scalability</a:t>
            </a:r>
          </a:p>
          <a:p>
            <a:r>
              <a:rPr lang="en-US" dirty="0"/>
              <a:t>Utilize cutting edge network and storage technology</a:t>
            </a:r>
          </a:p>
          <a:p>
            <a:pPr lvl="1"/>
            <a:r>
              <a:rPr lang="en-US" dirty="0"/>
              <a:t>Kernel bypass and poll-mode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6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5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53897AE-63C3-455B-A7CB-153B123D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 err="1"/>
              <a:t>Chogori</a:t>
            </a:r>
            <a:r>
              <a:rPr lang="en-US" sz="3600" dirty="0"/>
              <a:t> Platform – Design Principles</a:t>
            </a:r>
            <a:endParaRPr lang="en-US" sz="2000" i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FC60E1A-AE8F-4AEE-A3D1-14C80647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4882636"/>
          </a:xfrm>
        </p:spPr>
        <p:txBody>
          <a:bodyPr>
            <a:normAutofit/>
          </a:bodyPr>
          <a:lstStyle/>
          <a:p>
            <a:r>
              <a:rPr lang="en-US" sz="2800" dirty="0"/>
              <a:t>Per-core shared nothing by default (from </a:t>
            </a:r>
            <a:r>
              <a:rPr lang="en-US" sz="2800" dirty="0" err="1"/>
              <a:t>Seastar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No locks, minimal cross-core synchronization</a:t>
            </a:r>
          </a:p>
          <a:p>
            <a:pPr lvl="1"/>
            <a:r>
              <a:rPr lang="en-US" sz="2400" dirty="0"/>
              <a:t>Each core operates on its own partition of the data</a:t>
            </a:r>
          </a:p>
          <a:p>
            <a:r>
              <a:rPr lang="en-US" sz="2800" dirty="0"/>
              <a:t>Asynchronous user-level task scheduling (from </a:t>
            </a:r>
            <a:r>
              <a:rPr lang="en-US" sz="2800" dirty="0" err="1"/>
              <a:t>Seastar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OS thread scheduling is expensive</a:t>
            </a:r>
          </a:p>
          <a:p>
            <a:pPr lvl="1"/>
            <a:r>
              <a:rPr lang="en-US" sz="2400" dirty="0"/>
              <a:t>Future, promise, and continuation pattern</a:t>
            </a:r>
          </a:p>
          <a:p>
            <a:r>
              <a:rPr lang="en-US" sz="2800" dirty="0"/>
              <a:t>Kernel-bypass networking (</a:t>
            </a:r>
            <a:r>
              <a:rPr lang="en-US" sz="2800" b="1" dirty="0" err="1"/>
              <a:t>Chogori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Context switch is expensive</a:t>
            </a:r>
          </a:p>
          <a:p>
            <a:pPr lvl="1"/>
            <a:r>
              <a:rPr lang="en-US" sz="2400" dirty="0"/>
              <a:t>Poll-mode for low latency</a:t>
            </a:r>
          </a:p>
          <a:p>
            <a:pPr lvl="1"/>
            <a:r>
              <a:rPr lang="en-US" sz="2400" dirty="0"/>
              <a:t>We use RDMA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3800" y="5960110"/>
            <a:ext cx="2743200" cy="365125"/>
          </a:xfrm>
        </p:spPr>
        <p:txBody>
          <a:bodyPr/>
          <a:lstStyle/>
          <a:p>
            <a:fld id="{902C59DC-1773-4ED1-A17D-B41A7B665381}" type="slidenum">
              <a:rPr lang="en-US" smtClean="0"/>
              <a:t>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6A4A3FD-5A9C-48E2-92CE-345807EE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/>
              <a:t>Network &amp; Transport</a:t>
            </a:r>
            <a:endParaRPr lang="en-US" sz="20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E3877D5-1BE0-4A03-882C-9CE62C3F5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14740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Per-core addressability (shared nothing)</a:t>
            </a:r>
          </a:p>
          <a:p>
            <a:pPr lvl="1"/>
            <a:r>
              <a:rPr lang="en-US" dirty="0"/>
              <a:t>Each core polls its own RX queue and sends on its own TX queue</a:t>
            </a:r>
          </a:p>
          <a:p>
            <a:pPr lvl="1"/>
            <a:r>
              <a:rPr lang="en-US" dirty="0"/>
              <a:t>No cross-core dispatch</a:t>
            </a:r>
          </a:p>
          <a:p>
            <a:pPr lvl="1"/>
            <a:r>
              <a:rPr lang="en-US" dirty="0"/>
              <a:t>Options: DPDK w/ SR-IOV, DPDK w/ flow director, RDMA queue pairs (QPs)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90B80-BBB2-4EFF-AFA3-7654CA6ED765}"/>
              </a:ext>
            </a:extLst>
          </p:cNvPr>
          <p:cNvSpPr/>
          <p:nvPr/>
        </p:nvSpPr>
        <p:spPr>
          <a:xfrm>
            <a:off x="1077134" y="2793124"/>
            <a:ext cx="1854025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4EDDD-B38D-4086-99CE-79E4D5A87C9E}"/>
              </a:ext>
            </a:extLst>
          </p:cNvPr>
          <p:cNvSpPr/>
          <p:nvPr/>
        </p:nvSpPr>
        <p:spPr>
          <a:xfrm>
            <a:off x="3111411" y="2793124"/>
            <a:ext cx="1854025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70D35-955C-44D2-A164-156277D2D7BA}"/>
              </a:ext>
            </a:extLst>
          </p:cNvPr>
          <p:cNvSpPr/>
          <p:nvPr/>
        </p:nvSpPr>
        <p:spPr>
          <a:xfrm>
            <a:off x="1077134" y="3795810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9EBA5-8E00-401A-9F82-2B8633FF27B1}"/>
              </a:ext>
            </a:extLst>
          </p:cNvPr>
          <p:cNvSpPr/>
          <p:nvPr/>
        </p:nvSpPr>
        <p:spPr>
          <a:xfrm>
            <a:off x="1757678" y="3795809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9E6BD-F323-436B-B29D-7DC5E84750B3}"/>
              </a:ext>
            </a:extLst>
          </p:cNvPr>
          <p:cNvSpPr/>
          <p:nvPr/>
        </p:nvSpPr>
        <p:spPr>
          <a:xfrm>
            <a:off x="2438222" y="379580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E4150-44B6-4057-9F4E-418994B104F2}"/>
              </a:ext>
            </a:extLst>
          </p:cNvPr>
          <p:cNvSpPr/>
          <p:nvPr/>
        </p:nvSpPr>
        <p:spPr>
          <a:xfrm>
            <a:off x="3118766" y="3795807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92EFB-BDED-4D89-862E-2BBDC0F6A589}"/>
              </a:ext>
            </a:extLst>
          </p:cNvPr>
          <p:cNvSpPr/>
          <p:nvPr/>
        </p:nvSpPr>
        <p:spPr>
          <a:xfrm>
            <a:off x="3799310" y="3795806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19DBB-4DC3-4097-B204-886C3EFF4D92}"/>
              </a:ext>
            </a:extLst>
          </p:cNvPr>
          <p:cNvSpPr/>
          <p:nvPr/>
        </p:nvSpPr>
        <p:spPr>
          <a:xfrm>
            <a:off x="4479855" y="3795806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746FCE-5E0C-422B-AC12-CC3BC0331EDB}"/>
              </a:ext>
            </a:extLst>
          </p:cNvPr>
          <p:cNvCxnSpPr/>
          <p:nvPr/>
        </p:nvCxnSpPr>
        <p:spPr>
          <a:xfrm flipV="1">
            <a:off x="3034687" y="5454344"/>
            <a:ext cx="0" cy="908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699172-C66F-4B99-B2A6-2224C6AB92A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000468" y="4275080"/>
            <a:ext cx="1000976" cy="1179264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6BDBD6-1F65-44E0-858F-C4BD190F52C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46511" y="4275078"/>
            <a:ext cx="31504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1E5188-9AD7-4907-8675-4FC3B6107570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681012" y="4275079"/>
            <a:ext cx="365499" cy="1179265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39EC56-677A-4008-9F7C-2A58CCC5BA56}"/>
              </a:ext>
            </a:extLst>
          </p:cNvPr>
          <p:cNvCxnSpPr>
            <a:cxnSpLocks/>
          </p:cNvCxnSpPr>
          <p:nvPr/>
        </p:nvCxnSpPr>
        <p:spPr>
          <a:xfrm flipH="1" flipV="1">
            <a:off x="1319923" y="3272395"/>
            <a:ext cx="680544" cy="501343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9DDF5-5071-4A62-89C9-E00F6387CE0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0468" y="3283431"/>
            <a:ext cx="741899" cy="512378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5CA38-7EE1-45E0-8E9E-08C302CA5A9E}"/>
              </a:ext>
            </a:extLst>
          </p:cNvPr>
          <p:cNvCxnSpPr>
            <a:cxnSpLocks/>
          </p:cNvCxnSpPr>
          <p:nvPr/>
        </p:nvCxnSpPr>
        <p:spPr>
          <a:xfrm flipH="1" flipV="1">
            <a:off x="1989560" y="3272395"/>
            <a:ext cx="680544" cy="501343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B7444-53E6-46C9-AE29-AB484C5221B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81395" y="3272395"/>
            <a:ext cx="657029" cy="523412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50E40E-B929-4F39-B194-C56E7B0F9FA4}"/>
              </a:ext>
            </a:extLst>
          </p:cNvPr>
          <p:cNvSpPr txBox="1"/>
          <p:nvPr/>
        </p:nvSpPr>
        <p:spPr>
          <a:xfrm>
            <a:off x="907121" y="5607296"/>
            <a:ext cx="12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Incoming packets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7A4720-D003-4AF9-98C1-FFACC4C9B4CD}"/>
              </a:ext>
            </a:extLst>
          </p:cNvPr>
          <p:cNvSpPr txBox="1"/>
          <p:nvPr/>
        </p:nvSpPr>
        <p:spPr>
          <a:xfrm>
            <a:off x="431351" y="4844267"/>
            <a:ext cx="17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NIC RSS Hash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2EEBB3-80D1-4576-B725-04DC27FCE8BA}"/>
              </a:ext>
            </a:extLst>
          </p:cNvPr>
          <p:cNvSpPr txBox="1"/>
          <p:nvPr/>
        </p:nvSpPr>
        <p:spPr>
          <a:xfrm>
            <a:off x="223372" y="3272395"/>
            <a:ext cx="1289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Socket Dispatch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5CF571-67BA-4405-A347-EC8DBC840C75}"/>
              </a:ext>
            </a:extLst>
          </p:cNvPr>
          <p:cNvSpPr/>
          <p:nvPr/>
        </p:nvSpPr>
        <p:spPr>
          <a:xfrm>
            <a:off x="7529436" y="3199054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27628-A7CC-442C-AA19-A74CE6AA442B}"/>
              </a:ext>
            </a:extLst>
          </p:cNvPr>
          <p:cNvSpPr/>
          <p:nvPr/>
        </p:nvSpPr>
        <p:spPr>
          <a:xfrm>
            <a:off x="7529436" y="3695962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6A000-FC22-4EC6-A7A4-9D796099CC31}"/>
              </a:ext>
            </a:extLst>
          </p:cNvPr>
          <p:cNvSpPr/>
          <p:nvPr/>
        </p:nvSpPr>
        <p:spPr>
          <a:xfrm>
            <a:off x="8209980" y="3695961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4F2D50-50AD-4AF4-8484-F17B0FB9A959}"/>
              </a:ext>
            </a:extLst>
          </p:cNvPr>
          <p:cNvSpPr/>
          <p:nvPr/>
        </p:nvSpPr>
        <p:spPr>
          <a:xfrm>
            <a:off x="8890524" y="3695960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FE0155-327C-4E0F-BE99-8B3534E3FFB3}"/>
              </a:ext>
            </a:extLst>
          </p:cNvPr>
          <p:cNvSpPr/>
          <p:nvPr/>
        </p:nvSpPr>
        <p:spPr>
          <a:xfrm>
            <a:off x="9571068" y="3695959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20D1-60C7-4CA1-A96C-15BC05AFCA11}"/>
              </a:ext>
            </a:extLst>
          </p:cNvPr>
          <p:cNvSpPr/>
          <p:nvPr/>
        </p:nvSpPr>
        <p:spPr>
          <a:xfrm>
            <a:off x="10251612" y="369595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C57257-B470-4BF7-92F4-D6A3CD3F38CE}"/>
              </a:ext>
            </a:extLst>
          </p:cNvPr>
          <p:cNvSpPr/>
          <p:nvPr/>
        </p:nvSpPr>
        <p:spPr>
          <a:xfrm>
            <a:off x="10932157" y="369595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1019AE-98EC-4D18-B9CD-AB8D6A6A6C34}"/>
              </a:ext>
            </a:extLst>
          </p:cNvPr>
          <p:cNvCxnSpPr/>
          <p:nvPr/>
        </p:nvCxnSpPr>
        <p:spPr>
          <a:xfrm flipV="1">
            <a:off x="9486989" y="5354496"/>
            <a:ext cx="0" cy="908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2C8AD2-2D12-48BA-B849-3705C82B3ED3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452770" y="4175232"/>
            <a:ext cx="1000976" cy="1179264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56B75C-439A-43A9-833B-1C3FC5A160F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9498813" y="4175230"/>
            <a:ext cx="31504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C5801B-37D4-404D-A81B-925D3DCC6757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9133314" y="4175231"/>
            <a:ext cx="365499" cy="1179265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1AE31B-1466-451D-AF08-B97669D41CB7}"/>
              </a:ext>
            </a:extLst>
          </p:cNvPr>
          <p:cNvSpPr txBox="1"/>
          <p:nvPr/>
        </p:nvSpPr>
        <p:spPr>
          <a:xfrm>
            <a:off x="7359423" y="5507448"/>
            <a:ext cx="12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Incoming packets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B8E5F5-25DD-401A-AD96-92F06AFD1A64}"/>
              </a:ext>
            </a:extLst>
          </p:cNvPr>
          <p:cNvSpPr txBox="1"/>
          <p:nvPr/>
        </p:nvSpPr>
        <p:spPr>
          <a:xfrm>
            <a:off x="6423613" y="4521102"/>
            <a:ext cx="172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NIC QP Dispatch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EDED69-6512-4C67-8380-0A06EA7AF216}"/>
              </a:ext>
            </a:extLst>
          </p:cNvPr>
          <p:cNvSpPr/>
          <p:nvPr/>
        </p:nvSpPr>
        <p:spPr>
          <a:xfrm>
            <a:off x="8221607" y="3199053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B21952-FD30-4293-8025-F5E99F5A2C75}"/>
              </a:ext>
            </a:extLst>
          </p:cNvPr>
          <p:cNvSpPr/>
          <p:nvPr/>
        </p:nvSpPr>
        <p:spPr>
          <a:xfrm>
            <a:off x="8883291" y="3199052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6B051A-318D-4A7F-A172-082E3B51558E}"/>
              </a:ext>
            </a:extLst>
          </p:cNvPr>
          <p:cNvSpPr/>
          <p:nvPr/>
        </p:nvSpPr>
        <p:spPr>
          <a:xfrm>
            <a:off x="9582695" y="3199053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CF0F98-B836-4D09-AE4E-54116FAAFB92}"/>
              </a:ext>
            </a:extLst>
          </p:cNvPr>
          <p:cNvSpPr/>
          <p:nvPr/>
        </p:nvSpPr>
        <p:spPr>
          <a:xfrm>
            <a:off x="10251611" y="3199807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99635E-0431-4CC3-91D2-DAB7BA597C80}"/>
              </a:ext>
            </a:extLst>
          </p:cNvPr>
          <p:cNvSpPr/>
          <p:nvPr/>
        </p:nvSpPr>
        <p:spPr>
          <a:xfrm>
            <a:off x="10920527" y="3199051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830D71-08DC-4D05-908D-EEDF13708C79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7772226" y="4175233"/>
            <a:ext cx="1714763" cy="1179262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467806-A0FB-4D8F-8351-2004C74C6E3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9500887" y="4175229"/>
            <a:ext cx="99351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F56986-1957-4DD2-A861-06619F4796D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9500887" y="4175229"/>
            <a:ext cx="1674060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1F61C6-E447-4FE6-8427-5F069514A937}"/>
              </a:ext>
            </a:extLst>
          </p:cNvPr>
          <p:cNvCxnSpPr>
            <a:cxnSpLocks/>
          </p:cNvCxnSpPr>
          <p:nvPr/>
        </p:nvCxnSpPr>
        <p:spPr>
          <a:xfrm flipV="1">
            <a:off x="5737467" y="3026979"/>
            <a:ext cx="0" cy="38310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5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7E91CA4-A2DA-4ED8-9469-8C581415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/>
              <a:t>Network &amp; Transport</a:t>
            </a:r>
            <a:endParaRPr lang="en-US" sz="20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7B66BF1-4C81-44A7-AC08-98DB03B4A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4882636"/>
          </a:xfrm>
        </p:spPr>
        <p:txBody>
          <a:bodyPr>
            <a:normAutofit/>
          </a:bodyPr>
          <a:lstStyle/>
          <a:p>
            <a:r>
              <a:rPr lang="en-US" sz="2800" dirty="0"/>
              <a:t>Familiar socket-like interface</a:t>
            </a:r>
          </a:p>
          <a:p>
            <a:pPr lvl="1"/>
            <a:r>
              <a:rPr lang="en-US" sz="2400" dirty="0"/>
              <a:t>Send, receive</a:t>
            </a:r>
          </a:p>
          <a:p>
            <a:pPr lvl="1"/>
            <a:r>
              <a:rPr lang="en-US" sz="2400" dirty="0"/>
              <a:t>Listen, accept, connect</a:t>
            </a:r>
          </a:p>
          <a:p>
            <a:r>
              <a:rPr lang="en-US" sz="2800" dirty="0"/>
              <a:t>Flow control, congestion control, retransmission</a:t>
            </a:r>
          </a:p>
          <a:p>
            <a:pPr lvl="1"/>
            <a:r>
              <a:rPr lang="en-US" sz="2400" dirty="0"/>
              <a:t>TCP is complicated and user-space TCP libraries are not mature</a:t>
            </a:r>
          </a:p>
          <a:p>
            <a:pPr lvl="1"/>
            <a:r>
              <a:rPr lang="en-US" sz="2400" dirty="0"/>
              <a:t>UDP-based protocols are a possibility (</a:t>
            </a:r>
            <a:r>
              <a:rPr lang="en-US" sz="2400" dirty="0" err="1"/>
              <a:t>eRPC</a:t>
            </a:r>
            <a:r>
              <a:rPr lang="en-US" sz="2400" dirty="0"/>
              <a:t>, HOMA, etc.)</a:t>
            </a:r>
          </a:p>
          <a:p>
            <a:pPr lvl="1"/>
            <a:r>
              <a:rPr lang="en-US" sz="2400" dirty="0"/>
              <a:t>Our choice: Reliable connected </a:t>
            </a:r>
            <a:r>
              <a:rPr lang="en-US" sz="2400" b="1" dirty="0"/>
              <a:t>(RC) RDMA</a:t>
            </a:r>
          </a:p>
          <a:p>
            <a:r>
              <a:rPr lang="en-US" sz="2800" dirty="0"/>
              <a:t>RDMA RC</a:t>
            </a:r>
            <a:r>
              <a:rPr lang="en-US" sz="2800" b="1" dirty="0"/>
              <a:t> Send and Receive </a:t>
            </a:r>
            <a:r>
              <a:rPr lang="en-US" sz="2800" dirty="0"/>
              <a:t>Operations</a:t>
            </a:r>
          </a:p>
          <a:p>
            <a:endParaRPr lang="en-US" dirty="0"/>
          </a:p>
          <a:p>
            <a:r>
              <a:rPr lang="en-US" sz="2800" dirty="0"/>
              <a:t>Layer above is message-oriented and network agnostic. Can use RDMA for performance or kernel TCP for compatibility.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D9DB7-FDCF-4CB0-A888-4E8ECED5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2278B6F-BF54-428E-B560-065289D8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 err="1"/>
              <a:t>Chogori</a:t>
            </a:r>
            <a:r>
              <a:rPr lang="en-US" sz="3600" dirty="0"/>
              <a:t> RPC</a:t>
            </a:r>
            <a:endParaRPr lang="en-US" sz="20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A800D12-F541-49E8-9D43-028882E6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2239983"/>
          </a:xfrm>
        </p:spPr>
        <p:txBody>
          <a:bodyPr>
            <a:normAutofit/>
          </a:bodyPr>
          <a:lstStyle/>
          <a:p>
            <a:r>
              <a:rPr lang="en-US" sz="2800" dirty="0"/>
              <a:t>Future-based RPC request and reply</a:t>
            </a:r>
          </a:p>
          <a:p>
            <a:r>
              <a:rPr lang="en-US" sz="2800" dirty="0"/>
              <a:t>Automatic serialization and deserialization</a:t>
            </a:r>
          </a:p>
          <a:p>
            <a:r>
              <a:rPr lang="en-US" sz="2800" dirty="0"/>
              <a:t>Minimized copies</a:t>
            </a:r>
          </a:p>
        </p:txBody>
      </p:sp>
    </p:spTree>
    <p:extLst>
      <p:ext uri="{BB962C8B-B14F-4D97-AF65-F5344CB8AC3E}">
        <p14:creationId xmlns:p14="http://schemas.microsoft.com/office/powerpoint/2010/main" val="68052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68A36-D3E1-4DCF-8B64-A5266FF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8B2C399-7B82-4FBF-9A08-22CABEFA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 err="1"/>
              <a:t>Chogori</a:t>
            </a:r>
            <a:r>
              <a:rPr lang="en-US" sz="3600" dirty="0"/>
              <a:t> RPC</a:t>
            </a:r>
            <a:endParaRPr lang="en-US" sz="2000" i="1" dirty="0"/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0F550DB9-DC41-41D8-9D73-5CA3D8F9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92" y="160416"/>
            <a:ext cx="5348476" cy="24672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84D173-6A8C-4D27-BDFE-58F505D18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67931"/>
            <a:ext cx="12040141" cy="4090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C345AF-7B3D-461B-9295-DCBAF2BE44DA}"/>
              </a:ext>
            </a:extLst>
          </p:cNvPr>
          <p:cNvSpPr/>
          <p:nvPr/>
        </p:nvSpPr>
        <p:spPr>
          <a:xfrm>
            <a:off x="6739847" y="160416"/>
            <a:ext cx="5219682" cy="240280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36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8723</TotalTime>
  <Words>1666</Words>
  <Application>Microsoft Macintosh PowerPoint</Application>
  <PresentationFormat>Widescreen</PresentationFormat>
  <Paragraphs>407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Custom Design</vt:lpstr>
      <vt:lpstr>1_自定义设计方案</vt:lpstr>
      <vt:lpstr>1_Custom Design</vt:lpstr>
      <vt:lpstr>DFV-Chogori Project A memory centric distributed transactional platform</vt:lpstr>
      <vt:lpstr>Agenda</vt:lpstr>
      <vt:lpstr>Chogori Project Overview</vt:lpstr>
      <vt:lpstr>Chogori Platform – Goals</vt:lpstr>
      <vt:lpstr>Chogori Platform – Design Principles</vt:lpstr>
      <vt:lpstr>Network &amp; Transport</vt:lpstr>
      <vt:lpstr>Network &amp; Transport</vt:lpstr>
      <vt:lpstr>Chogori RPC</vt:lpstr>
      <vt:lpstr>Chogori RPC</vt:lpstr>
      <vt:lpstr>Chogori RPC – “Payload”</vt:lpstr>
      <vt:lpstr>Distributed Transaction Tradeoffs</vt:lpstr>
      <vt:lpstr>Transaction Design Goals</vt:lpstr>
      <vt:lpstr>Time And Sequencing</vt:lpstr>
      <vt:lpstr>Global Architecture</vt:lpstr>
      <vt:lpstr>Maintaining immutable history with MVCC</vt:lpstr>
      <vt:lpstr>Transaction overview</vt:lpstr>
      <vt:lpstr>Push operation for conflict resolution</vt:lpstr>
      <vt:lpstr>Ending a transaction</vt:lpstr>
      <vt:lpstr>PowerPoint Presentation</vt:lpstr>
      <vt:lpstr>TPC-C Results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DFV-Chogori Project A memory centric distributed transactional platform</dc:title>
  <dc:creator>Jerry Feng</dc:creator>
  <cp:lastModifiedBy>Ivan Avramov</cp:lastModifiedBy>
  <cp:revision>82</cp:revision>
  <dcterms:created xsi:type="dcterms:W3CDTF">2020-06-11T15:37:35Z</dcterms:created>
  <dcterms:modified xsi:type="dcterms:W3CDTF">2020-06-18T22:40:58Z</dcterms:modified>
</cp:coreProperties>
</file>